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2" r:id="rId14"/>
    <p:sldId id="271" r:id="rId15"/>
    <p:sldId id="273" r:id="rId16"/>
    <p:sldId id="274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4"/>
    <p:restoredTop sz="94803"/>
  </p:normalViewPr>
  <p:slideViewPr>
    <p:cSldViewPr snapToGrid="0" snapToObjects="1">
      <p:cViewPr varScale="1">
        <p:scale>
          <a:sx n="89" d="100"/>
          <a:sy n="89" d="100"/>
        </p:scale>
        <p:origin x="20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79D01-80FD-7546-9078-826BE2B5ED29}" type="datetimeFigureOut">
              <a:rPr lang="en-US" smtClean="0"/>
              <a:t>1/6/20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6349F-716E-7746-BA05-B9784597D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6349F-716E-7746-BA05-B9784597D6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6349F-716E-7746-BA05-B9784597D6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6349F-716E-7746-BA05-B9784597D6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9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6349F-716E-7746-BA05-B9784597D6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6349F-716E-7746-BA05-B9784597D6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0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6349F-716E-7746-BA05-B9784597D6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F4A4-0623-444D-8840-597F46CFC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EC335-BFC8-9748-9A30-7D56764BC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5F88-2FE6-BE4C-A5B3-E8A592FD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E5FC-FE7D-BD43-ACD7-55F33E17CD7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732BC-0B68-734E-8964-71674C22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93A48-27A0-9240-AF86-5ACE7A8F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B4E0-0982-2C4A-9EF5-C034A1DFB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1816-11DD-9F48-A505-DBF18558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8E1B3-3AD4-9242-823D-A21EA4B49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D1E20-AB7F-8E45-B5E7-3782BE71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E5FC-FE7D-BD43-ACD7-55F33E17CD7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1EEEA-92B0-D54A-B7D0-554D39BF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EAA5-861B-B848-837F-629DFC67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B4E0-0982-2C4A-9EF5-C034A1DFB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FCD35F-A477-A44C-91EE-087CDC21D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F99E8-A983-C447-928A-B52E2F7F5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1AF32-6183-2043-A786-8D150B5F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E5FC-FE7D-BD43-ACD7-55F33E17CD7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7C417-C80D-B845-9CDF-DCF3B029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C8136-00C5-5844-9564-FEBB07EC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B4E0-0982-2C4A-9EF5-C034A1DFB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0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56F9-EE48-1640-9C5E-674CB707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683A-A7B7-1043-9788-C49CEDFC3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1E3DC-FB7B-EB4B-9AD0-AE4F6E14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E5FC-FE7D-BD43-ACD7-55F33E17CD7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E9C49-4FDE-2747-BB1A-9FC13C6C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4D62D-F932-6D4C-86D2-A171E414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B4E0-0982-2C4A-9EF5-C034A1DFB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B78E-F733-FA4C-BFE3-03D4957D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62DEC-826C-0440-A0C8-2C86B92A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FA4AC-290B-324D-B598-77406AC1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E5FC-FE7D-BD43-ACD7-55F33E17CD7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E9BD3-00F4-B04A-99E6-A9798165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4F06E-5683-CF43-A1E3-E3896437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B4E0-0982-2C4A-9EF5-C034A1DFB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0D82-02F6-974A-93DA-480FAA8E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5FA37-1A4F-3E4C-9EA7-ACE8ED5B9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32E1B-5520-584E-92E6-D6DF7352F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72A9E-E72C-D84B-9EC4-2C99D994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E5FC-FE7D-BD43-ACD7-55F33E17CD7C}" type="datetimeFigureOut">
              <a:rPr lang="en-US" smtClean="0"/>
              <a:t>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BF1EB-2D4F-2748-B160-41DC7D56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C93C8-9029-FB40-AF9C-7B972719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B4E0-0982-2C4A-9EF5-C034A1DFB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97D9-5BA8-9F43-A04E-679B678F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27C13-14AA-9D43-9DA0-7286BBAF7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A5B5D-1804-7349-9441-FEC63340D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C54A1-8A88-074F-B02C-E8F0365A8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DC1DA-FC95-8943-9D72-9F2B9F967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49EAFE-CB2C-8E4E-9FCA-ED17CC03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E5FC-FE7D-BD43-ACD7-55F33E17CD7C}" type="datetimeFigureOut">
              <a:rPr lang="en-US" smtClean="0"/>
              <a:t>1/6/20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D7EA60-9E2A-5349-9FDE-5F2E4232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0DC0F-BE5F-A944-9341-B7321792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B4E0-0982-2C4A-9EF5-C034A1DFB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1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AC4E6-CB2C-974F-91D2-1EF867E9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CD417-3BB2-DD46-95A3-C1DEA3F6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E5FC-FE7D-BD43-ACD7-55F33E17CD7C}" type="datetimeFigureOut">
              <a:rPr lang="en-US" smtClean="0"/>
              <a:t>1/6/20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447B3-9316-3248-802B-D63030BB6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2CA30-FE73-3449-B81A-5CD6ED27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B4E0-0982-2C4A-9EF5-C034A1DFB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1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AC0DB-9067-2F4E-AFD8-4A7EBFFC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E5FC-FE7D-BD43-ACD7-55F33E17CD7C}" type="datetimeFigureOut">
              <a:rPr lang="en-US" smtClean="0"/>
              <a:t>1/6/20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B9186-8009-2442-82D2-33E97CE5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5D531-4BD5-654E-8784-AAABB820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B4E0-0982-2C4A-9EF5-C034A1DFB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1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4DB2-96B6-6E48-997E-EDCBA28D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DCAA8-1E9D-544A-AA25-4BE46AD0F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7DCA9-F66D-E04E-8171-CD840EE3E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87E09-5994-2C4D-BD2B-4F731175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E5FC-FE7D-BD43-ACD7-55F33E17CD7C}" type="datetimeFigureOut">
              <a:rPr lang="en-US" smtClean="0"/>
              <a:t>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C252E-AA7A-0F44-85DF-72EEADAD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5C8E5-DA2E-6E48-A5FF-2C13681E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B4E0-0982-2C4A-9EF5-C034A1DFB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4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84FA-93E8-B14A-9D8C-E1CBAF77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251F8-FCBB-2642-BD3C-71FBD95F4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8DF66-93D7-7541-BC17-AFF0822E4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059CC-FE56-AE49-AACF-CF42F866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E5FC-FE7D-BD43-ACD7-55F33E17CD7C}" type="datetimeFigureOut">
              <a:rPr lang="en-US" smtClean="0"/>
              <a:t>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11436-DEA1-034C-9491-5B0202D0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B7C1D-2AD1-C34B-8F52-2DC9A4EA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B4E0-0982-2C4A-9EF5-C034A1DFB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5CC26-9348-D246-844C-969ED5CE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E774D-1A9A-4345-9704-853A38D7A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F9FB2-F937-0741-89AD-7A3735C87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E5FC-FE7D-BD43-ACD7-55F33E17CD7C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AFB99-EF99-E84C-B6B7-155C058A5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2FE66-5E16-0742-A6C5-1549ADBB0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DB4E0-0982-2C4A-9EF5-C034A1DFB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9F06-753E-8048-9181-0E9780DC4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372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Round Complexity of Common Randomness Generation: The Amortized Setting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947B5-9505-3B4B-8E16-D3AC606F7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4915"/>
            <a:ext cx="9144000" cy="1655762"/>
          </a:xfrm>
        </p:spPr>
        <p:txBody>
          <a:bodyPr>
            <a:normAutofit/>
          </a:bodyPr>
          <a:lstStyle/>
          <a:p>
            <a:r>
              <a:rPr lang="en-US" sz="3000" b="1" u="sng" dirty="0"/>
              <a:t>Noah </a:t>
            </a:r>
            <a:r>
              <a:rPr lang="en-US" sz="3000" b="1" u="sng" dirty="0" err="1"/>
              <a:t>Golowich</a:t>
            </a:r>
            <a:r>
              <a:rPr lang="en-US" sz="3000" dirty="0"/>
              <a:t>			Madhu Sudan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4F7DB8-F0C1-BD4B-B477-F706C5EA9941}"/>
              </a:ext>
            </a:extLst>
          </p:cNvPr>
          <p:cNvGrpSpPr/>
          <p:nvPr/>
        </p:nvGrpSpPr>
        <p:grpSpPr>
          <a:xfrm>
            <a:off x="3492347" y="4771962"/>
            <a:ext cx="6597268" cy="461666"/>
            <a:chOff x="3492347" y="4199085"/>
            <a:chExt cx="6597268" cy="4616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FCAB621-4D56-8E43-910D-D2619C179553}"/>
                </a:ext>
              </a:extLst>
            </p:cNvPr>
            <p:cNvSpPr txBox="1"/>
            <p:nvPr/>
          </p:nvSpPr>
          <p:spPr>
            <a:xfrm>
              <a:off x="3492347" y="4199086"/>
              <a:ext cx="2093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MIT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E1208D-0F26-FC4E-8FF5-7A56170B579D}"/>
                </a:ext>
              </a:extLst>
            </p:cNvPr>
            <p:cNvSpPr txBox="1"/>
            <p:nvPr/>
          </p:nvSpPr>
          <p:spPr>
            <a:xfrm>
              <a:off x="7138930" y="4199085"/>
              <a:ext cx="2950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Harvard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60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E2FF-AF7E-D444-82A1-261D5E68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Our results visualized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218B35-553A-4B43-B3E6-3FEEA1A8B21E}"/>
              </a:ext>
            </a:extLst>
          </p:cNvPr>
          <p:cNvCxnSpPr>
            <a:cxnSpLocks/>
          </p:cNvCxnSpPr>
          <p:nvPr/>
        </p:nvCxnSpPr>
        <p:spPr>
          <a:xfrm>
            <a:off x="2417523" y="1334125"/>
            <a:ext cx="0" cy="44904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CBF50F4-8971-4445-9BD8-9354EE1DF79B}"/>
              </a:ext>
            </a:extLst>
          </p:cNvPr>
          <p:cNvCxnSpPr>
            <a:cxnSpLocks/>
          </p:cNvCxnSpPr>
          <p:nvPr/>
        </p:nvCxnSpPr>
        <p:spPr>
          <a:xfrm flipH="1">
            <a:off x="2417524" y="5824603"/>
            <a:ext cx="67390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F2CDEA-98C4-014C-A16F-EB7878357BD6}"/>
              </a:ext>
            </a:extLst>
          </p:cNvPr>
          <p:cNvSpPr txBox="1"/>
          <p:nvPr/>
        </p:nvSpPr>
        <p:spPr>
          <a:xfrm>
            <a:off x="3845489" y="6070129"/>
            <a:ext cx="3883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Communication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2B8130-38DE-CF4B-AA26-1A11C8D21245}"/>
              </a:ext>
            </a:extLst>
          </p:cNvPr>
          <p:cNvSpPr txBox="1"/>
          <p:nvPr/>
        </p:nvSpPr>
        <p:spPr>
          <a:xfrm>
            <a:off x="137787" y="3249814"/>
            <a:ext cx="3006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Key length (entropy)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06867C-645D-C14C-876B-7F89F8F79E14}"/>
              </a:ext>
            </a:extLst>
          </p:cNvPr>
          <p:cNvCxnSpPr>
            <a:cxnSpLocks/>
          </p:cNvCxnSpPr>
          <p:nvPr/>
        </p:nvCxnSpPr>
        <p:spPr>
          <a:xfrm flipV="1">
            <a:off x="2405720" y="4267347"/>
            <a:ext cx="6092917" cy="1235913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1208DC3-BBB1-A047-9910-0A4A95B16C54}"/>
              </a:ext>
            </a:extLst>
          </p:cNvPr>
          <p:cNvCxnSpPr>
            <a:cxnSpLocks/>
          </p:cNvCxnSpPr>
          <p:nvPr/>
        </p:nvCxnSpPr>
        <p:spPr>
          <a:xfrm>
            <a:off x="2793304" y="5799915"/>
            <a:ext cx="1" cy="2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BBB4FE-F9F1-8C42-93A0-22743ABE97CD}"/>
              </a:ext>
            </a:extLst>
          </p:cNvPr>
          <p:cNvCxnSpPr>
            <a:cxnSpLocks/>
          </p:cNvCxnSpPr>
          <p:nvPr/>
        </p:nvCxnSpPr>
        <p:spPr>
          <a:xfrm>
            <a:off x="3697266" y="5306518"/>
            <a:ext cx="0" cy="518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D3DB259-A23D-7E4C-AD20-5D59069A8989}"/>
              </a:ext>
            </a:extLst>
          </p:cNvPr>
          <p:cNvCxnSpPr>
            <a:cxnSpLocks/>
          </p:cNvCxnSpPr>
          <p:nvPr/>
        </p:nvCxnSpPr>
        <p:spPr>
          <a:xfrm>
            <a:off x="4726487" y="5020452"/>
            <a:ext cx="0" cy="804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7EF79E2-FEEC-424F-9CCF-7F6CDB8450F6}"/>
              </a:ext>
            </a:extLst>
          </p:cNvPr>
          <p:cNvCxnSpPr>
            <a:cxnSpLocks/>
          </p:cNvCxnSpPr>
          <p:nvPr/>
        </p:nvCxnSpPr>
        <p:spPr>
          <a:xfrm>
            <a:off x="5787024" y="4844758"/>
            <a:ext cx="0" cy="97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CB26AEA-52B6-E44F-A572-12EC2E1D086F}"/>
              </a:ext>
            </a:extLst>
          </p:cNvPr>
          <p:cNvCxnSpPr>
            <a:cxnSpLocks/>
          </p:cNvCxnSpPr>
          <p:nvPr/>
        </p:nvCxnSpPr>
        <p:spPr>
          <a:xfrm flipH="1">
            <a:off x="6866350" y="4677410"/>
            <a:ext cx="2518" cy="1122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8A724A5-75DE-DB4E-B2F4-316B607E792C}"/>
              </a:ext>
            </a:extLst>
          </p:cNvPr>
          <p:cNvCxnSpPr>
            <a:cxnSpLocks/>
          </p:cNvCxnSpPr>
          <p:nvPr/>
        </p:nvCxnSpPr>
        <p:spPr>
          <a:xfrm>
            <a:off x="7933150" y="4437089"/>
            <a:ext cx="0" cy="136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C4EE3A3-1C49-2143-8AAC-467AA1DE2C78}"/>
              </a:ext>
            </a:extLst>
          </p:cNvPr>
          <p:cNvSpPr txBox="1"/>
          <p:nvPr/>
        </p:nvSpPr>
        <p:spPr>
          <a:xfrm>
            <a:off x="8668011" y="3569918"/>
            <a:ext cx="176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3891E77-9D68-5147-97CF-A2C79F29CCEA}"/>
                  </a:ext>
                </a:extLst>
              </p:cNvPr>
              <p:cNvSpPr txBox="1"/>
              <p:nvPr/>
            </p:nvSpPr>
            <p:spPr>
              <a:xfrm>
                <a:off x="8857992" y="3875262"/>
                <a:ext cx="3098096" cy="2162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0" dirty="0">
                    <a:solidFill>
                      <a:schemeClr val="accent1"/>
                    </a:solidFill>
                  </a:rPr>
                  <a:t>All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3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000" b="1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3000" i="1" dirty="0">
                    <a:solidFill>
                      <a:schemeClr val="accent1"/>
                    </a:solidFill>
                  </a:rPr>
                  <a:t>-achievable tuples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i="1" dirty="0">
                    <a:solidFill>
                      <a:schemeClr val="accent1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000" i="1" dirty="0">
                    <a:solidFill>
                      <a:schemeClr val="accent1"/>
                    </a:solidFill>
                  </a:rPr>
                  <a:t> contained in blue region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3891E77-9D68-5147-97CF-A2C79F29C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992" y="3875262"/>
                <a:ext cx="3098096" cy="2162323"/>
              </a:xfrm>
              <a:prstGeom prst="rect">
                <a:avLst/>
              </a:prstGeom>
              <a:blipFill>
                <a:blip r:embed="rId2"/>
                <a:stretch>
                  <a:fillRect l="-2857" r="-6122" b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7062CFB-ABFF-F04E-B939-90A4B7B83CF4}"/>
              </a:ext>
            </a:extLst>
          </p:cNvPr>
          <p:cNvCxnSpPr>
            <a:cxnSpLocks/>
          </p:cNvCxnSpPr>
          <p:nvPr/>
        </p:nvCxnSpPr>
        <p:spPr>
          <a:xfrm flipV="1">
            <a:off x="3175461" y="743829"/>
            <a:ext cx="4846320" cy="198530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B56AFA-8C95-FE41-AE58-5BA9FFDC8836}"/>
              </a:ext>
            </a:extLst>
          </p:cNvPr>
          <p:cNvCxnSpPr>
            <a:cxnSpLocks/>
          </p:cNvCxnSpPr>
          <p:nvPr/>
        </p:nvCxnSpPr>
        <p:spPr>
          <a:xfrm flipV="1">
            <a:off x="3297966" y="2682065"/>
            <a:ext cx="0" cy="31178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1744C26-A755-204D-AF5A-A09F94B4D745}"/>
              </a:ext>
            </a:extLst>
          </p:cNvPr>
          <p:cNvCxnSpPr>
            <a:cxnSpLocks/>
          </p:cNvCxnSpPr>
          <p:nvPr/>
        </p:nvCxnSpPr>
        <p:spPr>
          <a:xfrm flipV="1">
            <a:off x="4212920" y="2292263"/>
            <a:ext cx="0" cy="35323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13733EA-99A9-7340-B3E6-10F90DB3DF90}"/>
              </a:ext>
            </a:extLst>
          </p:cNvPr>
          <p:cNvCxnSpPr>
            <a:cxnSpLocks/>
          </p:cNvCxnSpPr>
          <p:nvPr/>
        </p:nvCxnSpPr>
        <p:spPr>
          <a:xfrm flipV="1">
            <a:off x="5279720" y="1891430"/>
            <a:ext cx="0" cy="39331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B5AFFE-F8A5-E74F-9D40-890649C32492}"/>
              </a:ext>
            </a:extLst>
          </p:cNvPr>
          <p:cNvCxnSpPr>
            <a:cxnSpLocks/>
          </p:cNvCxnSpPr>
          <p:nvPr/>
        </p:nvCxnSpPr>
        <p:spPr>
          <a:xfrm flipV="1">
            <a:off x="6359046" y="1439056"/>
            <a:ext cx="0" cy="4385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6AAF75-0134-9E40-9139-4A808EF9452A}"/>
              </a:ext>
            </a:extLst>
          </p:cNvPr>
          <p:cNvCxnSpPr>
            <a:cxnSpLocks/>
          </p:cNvCxnSpPr>
          <p:nvPr/>
        </p:nvCxnSpPr>
        <p:spPr>
          <a:xfrm flipV="1">
            <a:off x="7413320" y="989351"/>
            <a:ext cx="0" cy="48352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47B62F-A6E0-0F46-8B9F-B3854A68C8DD}"/>
                  </a:ext>
                </a:extLst>
              </p:cNvPr>
              <p:cNvSpPr txBox="1"/>
              <p:nvPr/>
            </p:nvSpPr>
            <p:spPr>
              <a:xfrm>
                <a:off x="8701411" y="1556421"/>
                <a:ext cx="3251541" cy="1497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1" i="1" dirty="0">
                    <a:solidFill>
                      <a:srgbClr val="C00000"/>
                    </a:solidFill>
                  </a:rPr>
                  <a:t>-</a:t>
                </a:r>
                <a:r>
                  <a:rPr lang="en-US" sz="3000" i="1" dirty="0">
                    <a:solidFill>
                      <a:srgbClr val="C00000"/>
                    </a:solidFill>
                  </a:rPr>
                  <a:t>achievable tuples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i="1" dirty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000" i="1" dirty="0">
                    <a:solidFill>
                      <a:srgbClr val="C00000"/>
                    </a:solidFill>
                  </a:rPr>
                  <a:t> in red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47B62F-A6E0-0F46-8B9F-B3854A68C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411" y="1556421"/>
                <a:ext cx="3251541" cy="1497589"/>
              </a:xfrm>
              <a:prstGeom prst="rect">
                <a:avLst/>
              </a:prstGeom>
              <a:blipFill>
                <a:blip r:embed="rId3"/>
                <a:stretch>
                  <a:fillRect l="-778" t="-4237" r="-5447" b="-1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BC24842-CC1E-8B48-AE1F-76E311268BB5}"/>
              </a:ext>
            </a:extLst>
          </p:cNvPr>
          <p:cNvCxnSpPr>
            <a:cxnSpLocks/>
          </p:cNvCxnSpPr>
          <p:nvPr/>
        </p:nvCxnSpPr>
        <p:spPr>
          <a:xfrm flipV="1">
            <a:off x="2417523" y="2706755"/>
            <a:ext cx="775513" cy="30931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6C3690F-8926-1244-AE79-2806F1124E8F}"/>
                  </a:ext>
                </a:extLst>
              </p:cNvPr>
              <p:cNvSpPr txBox="1"/>
              <p:nvPr/>
            </p:nvSpPr>
            <p:spPr>
              <a:xfrm>
                <a:off x="2555962" y="5914620"/>
                <a:ext cx="12741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6C3690F-8926-1244-AE79-2806F1124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962" y="5914620"/>
                <a:ext cx="1274148" cy="492443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304F950-94AE-CD40-82EA-4708D61C6FD7}"/>
              </a:ext>
            </a:extLst>
          </p:cNvPr>
          <p:cNvCxnSpPr/>
          <p:nvPr/>
        </p:nvCxnSpPr>
        <p:spPr>
          <a:xfrm>
            <a:off x="3203993" y="5696260"/>
            <a:ext cx="0" cy="32321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16B24A5-1086-3E4B-B8F6-3BB07D99B5C6}"/>
              </a:ext>
            </a:extLst>
          </p:cNvPr>
          <p:cNvCxnSpPr>
            <a:cxnSpLocks/>
          </p:cNvCxnSpPr>
          <p:nvPr/>
        </p:nvCxnSpPr>
        <p:spPr>
          <a:xfrm flipH="1">
            <a:off x="2221250" y="2752944"/>
            <a:ext cx="36219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39A0016-57F2-894F-80C7-CA4C9A9E723D}"/>
                  </a:ext>
                </a:extLst>
              </p:cNvPr>
              <p:cNvSpPr txBox="1"/>
              <p:nvPr/>
            </p:nvSpPr>
            <p:spPr>
              <a:xfrm>
                <a:off x="1313490" y="2522498"/>
                <a:ext cx="12741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39A0016-57F2-894F-80C7-CA4C9A9E7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90" y="2522498"/>
                <a:ext cx="127414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0C8F284-D573-4745-905D-01249339DC9C}"/>
              </a:ext>
            </a:extLst>
          </p:cNvPr>
          <p:cNvCxnSpPr/>
          <p:nvPr/>
        </p:nvCxnSpPr>
        <p:spPr>
          <a:xfrm>
            <a:off x="7643580" y="5711250"/>
            <a:ext cx="0" cy="32321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59F350D-F2A7-7A48-BCEC-B0280D78D166}"/>
                  </a:ext>
                </a:extLst>
              </p:cNvPr>
              <p:cNvSpPr txBox="1"/>
              <p:nvPr/>
            </p:nvSpPr>
            <p:spPr>
              <a:xfrm>
                <a:off x="6868868" y="5868649"/>
                <a:ext cx="1750137" cy="90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59F350D-F2A7-7A48-BCEC-B0280D78D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868" y="5868649"/>
                <a:ext cx="1750137" cy="908839"/>
              </a:xfrm>
              <a:prstGeom prst="rect">
                <a:avLst/>
              </a:prstGeom>
              <a:blipFill>
                <a:blip r:embed="rId6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7302025-402E-6441-BEBE-1BBEDB93B249}"/>
              </a:ext>
            </a:extLst>
          </p:cNvPr>
          <p:cNvCxnSpPr>
            <a:cxnSpLocks/>
          </p:cNvCxnSpPr>
          <p:nvPr/>
        </p:nvCxnSpPr>
        <p:spPr>
          <a:xfrm flipH="1">
            <a:off x="2221250" y="4691921"/>
            <a:ext cx="36219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E2C2413-8B20-2845-8E28-8C8AB215503A}"/>
                  </a:ext>
                </a:extLst>
              </p:cNvPr>
              <p:cNvSpPr txBox="1"/>
              <p:nvPr/>
            </p:nvSpPr>
            <p:spPr>
              <a:xfrm>
                <a:off x="614597" y="4431189"/>
                <a:ext cx="17316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E2C2413-8B20-2845-8E28-8C8AB2155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97" y="4431189"/>
                <a:ext cx="1731665" cy="492443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9E66557-6F75-B143-90A9-071EE0E2E1D1}"/>
              </a:ext>
            </a:extLst>
          </p:cNvPr>
          <p:cNvCxnSpPr>
            <a:cxnSpLocks/>
          </p:cNvCxnSpPr>
          <p:nvPr/>
        </p:nvCxnSpPr>
        <p:spPr>
          <a:xfrm>
            <a:off x="2790498" y="5491041"/>
            <a:ext cx="0" cy="32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8714B9F2-0D34-D943-9A42-325B9915E665}"/>
              </a:ext>
            </a:extLst>
          </p:cNvPr>
          <p:cNvSpPr/>
          <p:nvPr/>
        </p:nvSpPr>
        <p:spPr>
          <a:xfrm>
            <a:off x="3114053" y="2602064"/>
            <a:ext cx="227320" cy="2470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41AC5F2-7E7C-524F-BD8F-20C312E23FFA}"/>
              </a:ext>
            </a:extLst>
          </p:cNvPr>
          <p:cNvSpPr/>
          <p:nvPr/>
        </p:nvSpPr>
        <p:spPr>
          <a:xfrm>
            <a:off x="7507293" y="4352431"/>
            <a:ext cx="227320" cy="24706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C5B6F25-6892-4848-BD98-7D232AA4D235}"/>
                  </a:ext>
                </a:extLst>
              </p:cNvPr>
              <p:cNvSpPr txBox="1"/>
              <p:nvPr/>
            </p:nvSpPr>
            <p:spPr>
              <a:xfrm>
                <a:off x="3036722" y="2522498"/>
                <a:ext cx="25856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C5B6F25-6892-4848-BD98-7D232AA4D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722" y="2522498"/>
                <a:ext cx="2585664" cy="492443"/>
              </a:xfrm>
              <a:prstGeom prst="rect">
                <a:avLst/>
              </a:prstGeom>
              <a:blipFill>
                <a:blip r:embed="rId8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00CE3B1-128D-CF4C-8CC4-8C0DF0111612}"/>
                  </a:ext>
                </a:extLst>
              </p:cNvPr>
              <p:cNvSpPr txBox="1"/>
              <p:nvPr/>
            </p:nvSpPr>
            <p:spPr>
              <a:xfrm>
                <a:off x="5463488" y="3720302"/>
                <a:ext cx="2585664" cy="848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00CE3B1-128D-CF4C-8CC4-8C0DF0111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88" y="3720302"/>
                <a:ext cx="2585664" cy="848566"/>
              </a:xfrm>
              <a:prstGeom prst="rect">
                <a:avLst/>
              </a:prstGeom>
              <a:blipFill>
                <a:blip r:embed="rId9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64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E2FF-AF7E-D444-82A1-261D5E68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Our results visualized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218B35-553A-4B43-B3E6-3FEEA1A8B21E}"/>
              </a:ext>
            </a:extLst>
          </p:cNvPr>
          <p:cNvCxnSpPr>
            <a:cxnSpLocks/>
          </p:cNvCxnSpPr>
          <p:nvPr/>
        </p:nvCxnSpPr>
        <p:spPr>
          <a:xfrm>
            <a:off x="2417523" y="1334125"/>
            <a:ext cx="0" cy="44904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CBF50F4-8971-4445-9BD8-9354EE1DF79B}"/>
              </a:ext>
            </a:extLst>
          </p:cNvPr>
          <p:cNvCxnSpPr>
            <a:cxnSpLocks/>
          </p:cNvCxnSpPr>
          <p:nvPr/>
        </p:nvCxnSpPr>
        <p:spPr>
          <a:xfrm flipH="1">
            <a:off x="2417524" y="5824603"/>
            <a:ext cx="67390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F2CDEA-98C4-014C-A16F-EB7878357BD6}"/>
              </a:ext>
            </a:extLst>
          </p:cNvPr>
          <p:cNvSpPr txBox="1"/>
          <p:nvPr/>
        </p:nvSpPr>
        <p:spPr>
          <a:xfrm>
            <a:off x="7119143" y="5975970"/>
            <a:ext cx="3883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Communication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2B8130-38DE-CF4B-AA26-1A11C8D21245}"/>
              </a:ext>
            </a:extLst>
          </p:cNvPr>
          <p:cNvSpPr txBox="1"/>
          <p:nvPr/>
        </p:nvSpPr>
        <p:spPr>
          <a:xfrm>
            <a:off x="137787" y="3249814"/>
            <a:ext cx="3006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Key length (entropy)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06867C-645D-C14C-876B-7F89F8F79E14}"/>
              </a:ext>
            </a:extLst>
          </p:cNvPr>
          <p:cNvCxnSpPr>
            <a:cxnSpLocks/>
          </p:cNvCxnSpPr>
          <p:nvPr/>
        </p:nvCxnSpPr>
        <p:spPr>
          <a:xfrm flipV="1">
            <a:off x="2405720" y="3584035"/>
            <a:ext cx="6262291" cy="191922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1208DC3-BBB1-A047-9910-0A4A95B16C54}"/>
              </a:ext>
            </a:extLst>
          </p:cNvPr>
          <p:cNvCxnSpPr>
            <a:cxnSpLocks/>
          </p:cNvCxnSpPr>
          <p:nvPr/>
        </p:nvCxnSpPr>
        <p:spPr>
          <a:xfrm>
            <a:off x="2793304" y="5799915"/>
            <a:ext cx="1" cy="2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BBB4FE-F9F1-8C42-93A0-22743ABE97CD}"/>
              </a:ext>
            </a:extLst>
          </p:cNvPr>
          <p:cNvCxnSpPr>
            <a:cxnSpLocks/>
          </p:cNvCxnSpPr>
          <p:nvPr/>
        </p:nvCxnSpPr>
        <p:spPr>
          <a:xfrm>
            <a:off x="3697266" y="5118502"/>
            <a:ext cx="0" cy="706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D3DB259-A23D-7E4C-AD20-5D59069A8989}"/>
              </a:ext>
            </a:extLst>
          </p:cNvPr>
          <p:cNvCxnSpPr>
            <a:cxnSpLocks/>
          </p:cNvCxnSpPr>
          <p:nvPr/>
        </p:nvCxnSpPr>
        <p:spPr>
          <a:xfrm>
            <a:off x="4726487" y="4844758"/>
            <a:ext cx="0" cy="97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7EF79E2-FEEC-424F-9CCF-7F6CDB8450F6}"/>
              </a:ext>
            </a:extLst>
          </p:cNvPr>
          <p:cNvCxnSpPr>
            <a:cxnSpLocks/>
          </p:cNvCxnSpPr>
          <p:nvPr/>
        </p:nvCxnSpPr>
        <p:spPr>
          <a:xfrm flipH="1">
            <a:off x="5787024" y="4431189"/>
            <a:ext cx="1" cy="1393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CB26AEA-52B6-E44F-A572-12EC2E1D086F}"/>
              </a:ext>
            </a:extLst>
          </p:cNvPr>
          <p:cNvCxnSpPr>
            <a:cxnSpLocks/>
          </p:cNvCxnSpPr>
          <p:nvPr/>
        </p:nvCxnSpPr>
        <p:spPr>
          <a:xfrm flipH="1">
            <a:off x="6866350" y="4214218"/>
            <a:ext cx="12526" cy="1585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8A724A5-75DE-DB4E-B2F4-316B607E792C}"/>
              </a:ext>
            </a:extLst>
          </p:cNvPr>
          <p:cNvCxnSpPr>
            <a:cxnSpLocks/>
          </p:cNvCxnSpPr>
          <p:nvPr/>
        </p:nvCxnSpPr>
        <p:spPr>
          <a:xfrm>
            <a:off x="7933150" y="3858017"/>
            <a:ext cx="0" cy="1941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C4EE3A3-1C49-2143-8AAC-467AA1DE2C78}"/>
              </a:ext>
            </a:extLst>
          </p:cNvPr>
          <p:cNvSpPr txBox="1"/>
          <p:nvPr/>
        </p:nvSpPr>
        <p:spPr>
          <a:xfrm>
            <a:off x="8668011" y="3569918"/>
            <a:ext cx="176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3891E77-9D68-5147-97CF-A2C79F29CCEA}"/>
                  </a:ext>
                </a:extLst>
              </p:cNvPr>
              <p:cNvSpPr txBox="1"/>
              <p:nvPr/>
            </p:nvSpPr>
            <p:spPr>
              <a:xfrm>
                <a:off x="8857992" y="3875262"/>
                <a:ext cx="3098096" cy="1959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0" dirty="0">
                    <a:solidFill>
                      <a:schemeClr val="accent1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3000" i="1" dirty="0">
                    <a:solidFill>
                      <a:schemeClr val="accent1"/>
                    </a:solidFill>
                  </a:rPr>
                  <a:t>-achievable tuples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3000" i="1" dirty="0">
                    <a:solidFill>
                      <a:schemeClr val="accent1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000" i="1" dirty="0">
                    <a:solidFill>
                      <a:schemeClr val="accent1"/>
                    </a:solidFill>
                  </a:rPr>
                  <a:t>contained in blue region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3891E77-9D68-5147-97CF-A2C79F29C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992" y="3875262"/>
                <a:ext cx="3098096" cy="1959254"/>
              </a:xfrm>
              <a:prstGeom prst="rect">
                <a:avLst/>
              </a:prstGeom>
              <a:blipFill>
                <a:blip r:embed="rId2"/>
                <a:stretch>
                  <a:fillRect t="-3226" r="-408" b="-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7062CFB-ABFF-F04E-B939-90A4B7B83CF4}"/>
              </a:ext>
            </a:extLst>
          </p:cNvPr>
          <p:cNvCxnSpPr>
            <a:cxnSpLocks/>
          </p:cNvCxnSpPr>
          <p:nvPr/>
        </p:nvCxnSpPr>
        <p:spPr>
          <a:xfrm flipV="1">
            <a:off x="3175461" y="743829"/>
            <a:ext cx="4846320" cy="198530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B56AFA-8C95-FE41-AE58-5BA9FFDC8836}"/>
              </a:ext>
            </a:extLst>
          </p:cNvPr>
          <p:cNvCxnSpPr>
            <a:cxnSpLocks/>
          </p:cNvCxnSpPr>
          <p:nvPr/>
        </p:nvCxnSpPr>
        <p:spPr>
          <a:xfrm flipV="1">
            <a:off x="3297966" y="2682065"/>
            <a:ext cx="0" cy="31178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1744C26-A755-204D-AF5A-A09F94B4D745}"/>
              </a:ext>
            </a:extLst>
          </p:cNvPr>
          <p:cNvCxnSpPr>
            <a:cxnSpLocks/>
          </p:cNvCxnSpPr>
          <p:nvPr/>
        </p:nvCxnSpPr>
        <p:spPr>
          <a:xfrm flipV="1">
            <a:off x="4212920" y="2292263"/>
            <a:ext cx="0" cy="35323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13733EA-99A9-7340-B3E6-10F90DB3DF90}"/>
              </a:ext>
            </a:extLst>
          </p:cNvPr>
          <p:cNvCxnSpPr>
            <a:cxnSpLocks/>
          </p:cNvCxnSpPr>
          <p:nvPr/>
        </p:nvCxnSpPr>
        <p:spPr>
          <a:xfrm flipV="1">
            <a:off x="5279720" y="1891430"/>
            <a:ext cx="0" cy="39331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B5AFFE-F8A5-E74F-9D40-890649C32492}"/>
              </a:ext>
            </a:extLst>
          </p:cNvPr>
          <p:cNvCxnSpPr>
            <a:cxnSpLocks/>
          </p:cNvCxnSpPr>
          <p:nvPr/>
        </p:nvCxnSpPr>
        <p:spPr>
          <a:xfrm flipV="1">
            <a:off x="6359046" y="1439056"/>
            <a:ext cx="0" cy="4385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6AAF75-0134-9E40-9139-4A808EF9452A}"/>
              </a:ext>
            </a:extLst>
          </p:cNvPr>
          <p:cNvCxnSpPr>
            <a:cxnSpLocks/>
          </p:cNvCxnSpPr>
          <p:nvPr/>
        </p:nvCxnSpPr>
        <p:spPr>
          <a:xfrm flipV="1">
            <a:off x="7413320" y="989351"/>
            <a:ext cx="0" cy="48352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47B62F-A6E0-0F46-8B9F-B3854A68C8DD}"/>
                  </a:ext>
                </a:extLst>
              </p:cNvPr>
              <p:cNvSpPr txBox="1"/>
              <p:nvPr/>
            </p:nvSpPr>
            <p:spPr>
              <a:xfrm>
                <a:off x="8701411" y="1556421"/>
                <a:ext cx="3251541" cy="1497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1" i="1" dirty="0">
                    <a:solidFill>
                      <a:srgbClr val="C00000"/>
                    </a:solidFill>
                  </a:rPr>
                  <a:t>-</a:t>
                </a:r>
                <a:r>
                  <a:rPr lang="en-US" sz="3000" i="1" dirty="0">
                    <a:solidFill>
                      <a:srgbClr val="C00000"/>
                    </a:solidFill>
                  </a:rPr>
                  <a:t>achievable tuples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i="1" dirty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000" i="1" dirty="0">
                    <a:solidFill>
                      <a:srgbClr val="C00000"/>
                    </a:solidFill>
                  </a:rPr>
                  <a:t> in red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47B62F-A6E0-0F46-8B9F-B3854A68C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411" y="1556421"/>
                <a:ext cx="3251541" cy="1497589"/>
              </a:xfrm>
              <a:prstGeom prst="rect">
                <a:avLst/>
              </a:prstGeom>
              <a:blipFill>
                <a:blip r:embed="rId3"/>
                <a:stretch>
                  <a:fillRect l="-778" t="-4237" r="-5447" b="-1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BC24842-CC1E-8B48-AE1F-76E311268BB5}"/>
              </a:ext>
            </a:extLst>
          </p:cNvPr>
          <p:cNvCxnSpPr>
            <a:cxnSpLocks/>
          </p:cNvCxnSpPr>
          <p:nvPr/>
        </p:nvCxnSpPr>
        <p:spPr>
          <a:xfrm flipV="1">
            <a:off x="2417523" y="2706755"/>
            <a:ext cx="775513" cy="30931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6C3690F-8926-1244-AE79-2806F1124E8F}"/>
                  </a:ext>
                </a:extLst>
              </p:cNvPr>
              <p:cNvSpPr txBox="1"/>
              <p:nvPr/>
            </p:nvSpPr>
            <p:spPr>
              <a:xfrm>
                <a:off x="2555962" y="5914620"/>
                <a:ext cx="12741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6C3690F-8926-1244-AE79-2806F1124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962" y="5914620"/>
                <a:ext cx="1274148" cy="492443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304F950-94AE-CD40-82EA-4708D61C6FD7}"/>
              </a:ext>
            </a:extLst>
          </p:cNvPr>
          <p:cNvCxnSpPr/>
          <p:nvPr/>
        </p:nvCxnSpPr>
        <p:spPr>
          <a:xfrm>
            <a:off x="3203993" y="5696260"/>
            <a:ext cx="0" cy="32321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16B24A5-1086-3E4B-B8F6-3BB07D99B5C6}"/>
              </a:ext>
            </a:extLst>
          </p:cNvPr>
          <p:cNvCxnSpPr>
            <a:cxnSpLocks/>
          </p:cNvCxnSpPr>
          <p:nvPr/>
        </p:nvCxnSpPr>
        <p:spPr>
          <a:xfrm flipH="1">
            <a:off x="2221250" y="2752944"/>
            <a:ext cx="36219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39A0016-57F2-894F-80C7-CA4C9A9E723D}"/>
                  </a:ext>
                </a:extLst>
              </p:cNvPr>
              <p:cNvSpPr txBox="1"/>
              <p:nvPr/>
            </p:nvSpPr>
            <p:spPr>
              <a:xfrm>
                <a:off x="1313490" y="2522498"/>
                <a:ext cx="12741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39A0016-57F2-894F-80C7-CA4C9A9E7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90" y="2522498"/>
                <a:ext cx="127414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0C8F284-D573-4745-905D-01249339DC9C}"/>
              </a:ext>
            </a:extLst>
          </p:cNvPr>
          <p:cNvCxnSpPr/>
          <p:nvPr/>
        </p:nvCxnSpPr>
        <p:spPr>
          <a:xfrm>
            <a:off x="5492065" y="5749726"/>
            <a:ext cx="0" cy="32321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59F350D-F2A7-7A48-BCEC-B0280D78D166}"/>
                  </a:ext>
                </a:extLst>
              </p:cNvPr>
              <p:cNvSpPr txBox="1"/>
              <p:nvPr/>
            </p:nvSpPr>
            <p:spPr>
              <a:xfrm>
                <a:off x="4706666" y="5892986"/>
                <a:ext cx="1750137" cy="996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59F350D-F2A7-7A48-BCEC-B0280D78D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666" y="5892986"/>
                <a:ext cx="1750137" cy="996427"/>
              </a:xfrm>
              <a:prstGeom prst="rect">
                <a:avLst/>
              </a:prstGeom>
              <a:blipFill>
                <a:blip r:embed="rId6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7302025-402E-6441-BEBE-1BBEDB93B249}"/>
              </a:ext>
            </a:extLst>
          </p:cNvPr>
          <p:cNvCxnSpPr>
            <a:cxnSpLocks/>
          </p:cNvCxnSpPr>
          <p:nvPr/>
        </p:nvCxnSpPr>
        <p:spPr>
          <a:xfrm flipH="1">
            <a:off x="2221250" y="4691921"/>
            <a:ext cx="36219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E2C2413-8B20-2845-8E28-8C8AB215503A}"/>
                  </a:ext>
                </a:extLst>
              </p:cNvPr>
              <p:cNvSpPr txBox="1"/>
              <p:nvPr/>
            </p:nvSpPr>
            <p:spPr>
              <a:xfrm>
                <a:off x="614597" y="4431189"/>
                <a:ext cx="17316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E2C2413-8B20-2845-8E28-8C8AB2155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97" y="4431189"/>
                <a:ext cx="1731665" cy="492443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9E66557-6F75-B143-90A9-071EE0E2E1D1}"/>
              </a:ext>
            </a:extLst>
          </p:cNvPr>
          <p:cNvCxnSpPr>
            <a:cxnSpLocks/>
          </p:cNvCxnSpPr>
          <p:nvPr/>
        </p:nvCxnSpPr>
        <p:spPr>
          <a:xfrm flipH="1">
            <a:off x="2790498" y="5422527"/>
            <a:ext cx="14781" cy="391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8714B9F2-0D34-D943-9A42-325B9915E665}"/>
              </a:ext>
            </a:extLst>
          </p:cNvPr>
          <p:cNvSpPr/>
          <p:nvPr/>
        </p:nvSpPr>
        <p:spPr>
          <a:xfrm>
            <a:off x="3114053" y="2602064"/>
            <a:ext cx="227320" cy="2470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41AC5F2-7E7C-524F-BD8F-20C312E23FFA}"/>
              </a:ext>
            </a:extLst>
          </p:cNvPr>
          <p:cNvSpPr/>
          <p:nvPr/>
        </p:nvSpPr>
        <p:spPr>
          <a:xfrm>
            <a:off x="5378405" y="4415478"/>
            <a:ext cx="227320" cy="24706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C5B6F25-6892-4848-BD98-7D232AA4D235}"/>
                  </a:ext>
                </a:extLst>
              </p:cNvPr>
              <p:cNvSpPr txBox="1"/>
              <p:nvPr/>
            </p:nvSpPr>
            <p:spPr>
              <a:xfrm>
                <a:off x="3036722" y="2522498"/>
                <a:ext cx="25856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C5B6F25-6892-4848-BD98-7D232AA4D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722" y="2522498"/>
                <a:ext cx="2585664" cy="492443"/>
              </a:xfrm>
              <a:prstGeom prst="rect">
                <a:avLst/>
              </a:prstGeom>
              <a:blipFill>
                <a:blip r:embed="rId8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00CE3B1-128D-CF4C-8CC4-8C0DF0111612}"/>
                  </a:ext>
                </a:extLst>
              </p:cNvPr>
              <p:cNvSpPr txBox="1"/>
              <p:nvPr/>
            </p:nvSpPr>
            <p:spPr>
              <a:xfrm>
                <a:off x="3262002" y="3750790"/>
                <a:ext cx="2585664" cy="92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00CE3B1-128D-CF4C-8CC4-8C0DF0111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002" y="3750790"/>
                <a:ext cx="2585664" cy="926857"/>
              </a:xfrm>
              <a:prstGeom prst="rect">
                <a:avLst/>
              </a:prstGeom>
              <a:blipFill>
                <a:blip r:embed="rId9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36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0386F7-044B-F140-8CFE-44E37B01A026}"/>
              </a:ext>
            </a:extLst>
          </p:cNvPr>
          <p:cNvSpPr/>
          <p:nvPr/>
        </p:nvSpPr>
        <p:spPr>
          <a:xfrm>
            <a:off x="838200" y="957653"/>
            <a:ext cx="11102788" cy="7028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E69F1-945B-464F-ABC9-F8087245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89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Proof idea of main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5E863-B389-3D49-AC0C-7ED3EF0FFD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8459"/>
                <a:ext cx="10515600" cy="494212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Two main ingredients: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000" dirty="0"/>
                  <a:t>Result of [</a:t>
                </a:r>
                <a:r>
                  <a:rPr lang="en-US" sz="3000" dirty="0" err="1"/>
                  <a:t>Bafna</a:t>
                </a:r>
                <a:r>
                  <a:rPr lang="en-US" sz="3000" dirty="0"/>
                  <a:t> et al., ‘19] showing analogous rounds-communication tradeoff for </a:t>
                </a:r>
                <a:r>
                  <a:rPr lang="en-US" sz="3000" i="1" dirty="0">
                    <a:solidFill>
                      <a:srgbClr val="C00000"/>
                    </a:solidFill>
                  </a:rPr>
                  <a:t>non-amortized</a:t>
                </a:r>
                <a:r>
                  <a:rPr lang="en-US" sz="3000" dirty="0"/>
                  <a:t> setting.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600" dirty="0"/>
                  <a:t> is the same as source of [</a:t>
                </a:r>
                <a:r>
                  <a:rPr lang="en-US" sz="2600" dirty="0" err="1"/>
                  <a:t>Bafna</a:t>
                </a:r>
                <a:r>
                  <a:rPr lang="en-US" sz="2600" dirty="0"/>
                  <a:t> et al] (</a:t>
                </a:r>
                <a:r>
                  <a:rPr lang="en-US" sz="2600" b="1" dirty="0">
                    <a:solidFill>
                      <a:schemeClr val="accent1"/>
                    </a:solidFill>
                  </a:rPr>
                  <a:t>pointer chasing </a:t>
                </a:r>
                <a:r>
                  <a:rPr lang="en-US" sz="2600" dirty="0"/>
                  <a:t>[NW, 93]).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000" dirty="0"/>
                  <a:t>Tools of </a:t>
                </a:r>
                <a:r>
                  <a:rPr lang="en-US" sz="3000" i="1" dirty="0">
                    <a:solidFill>
                      <a:srgbClr val="C00000"/>
                    </a:solidFill>
                  </a:rPr>
                  <a:t>information complexity</a:t>
                </a:r>
                <a:r>
                  <a:rPr lang="en-US" sz="3000" dirty="0"/>
                  <a:t> [Barak et al., ‘10]:</a:t>
                </a:r>
              </a:p>
              <a:p>
                <a:pPr lvl="1"/>
                <a:r>
                  <a:rPr lang="en-US" sz="2600" dirty="0"/>
                  <a:t>[Braverman &amp; Rao, ‘11], [Jain et al., ‘15]: </a:t>
                </a:r>
                <a:r>
                  <a:rPr lang="en-US" sz="2600" b="1" dirty="0">
                    <a:solidFill>
                      <a:schemeClr val="accent1"/>
                    </a:solidFill>
                  </a:rPr>
                  <a:t>direct sum </a:t>
                </a:r>
                <a:r>
                  <a:rPr lang="en-US" sz="2600" dirty="0"/>
                  <a:t>results for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computing functions</a:t>
                </a:r>
                <a:r>
                  <a:rPr lang="en-US" sz="2600" dirty="0"/>
                  <a:t>:</a:t>
                </a:r>
              </a:p>
              <a:p>
                <a:pPr lvl="1"/>
                <a:r>
                  <a:rPr lang="en-US" sz="2600" dirty="0"/>
                  <a:t> I.e., relate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amortized communication complexity </a:t>
                </a:r>
                <a:r>
                  <a:rPr lang="en-US" sz="2600" dirty="0"/>
                  <a:t>to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(non-amortized) communication complexity</a:t>
                </a:r>
                <a:r>
                  <a:rPr lang="en-US" sz="2600" dirty="0"/>
                  <a:t>.</a:t>
                </a:r>
              </a:p>
              <a:p>
                <a:r>
                  <a:rPr lang="en-US" sz="3000" b="1" dirty="0"/>
                  <a:t>Main difficulty</a:t>
                </a:r>
                <a:r>
                  <a:rPr lang="en-US" sz="3000" dirty="0"/>
                  <a:t>: CRG is “easier” task than computing a function</a:t>
                </a:r>
              </a:p>
              <a:p>
                <a:pPr lvl="1"/>
                <a:r>
                  <a:rPr lang="en-US" sz="2600" dirty="0"/>
                  <a:t>So harder to prove lower bounds…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5E863-B389-3D49-AC0C-7ED3EF0FFD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8459"/>
                <a:ext cx="10515600" cy="4942124"/>
              </a:xfrm>
              <a:blipFill>
                <a:blip r:embed="rId2"/>
                <a:stretch>
                  <a:fillRect l="-1327" t="-2051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E7F2E0-60C2-3E43-ADA3-8A24241DC08B}"/>
                  </a:ext>
                </a:extLst>
              </p:cNvPr>
              <p:cNvSpPr/>
              <p:nvPr/>
            </p:nvSpPr>
            <p:spPr>
              <a:xfrm>
                <a:off x="838200" y="888646"/>
                <a:ext cx="11102788" cy="1268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/>
                  <a:t> Bulk of proof:  if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1" dirty="0"/>
                  <a:t> </a:t>
                </a:r>
                <a:r>
                  <a:rPr lang="en-US" sz="3000" dirty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/>
                  <a:t>-achievable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000" dirty="0"/>
                  <a:t>, then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func>
                          <m:funcPr>
                            <m:ctrlPr>
                              <a:rPr lang="en-US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000" dirty="0"/>
                  <a:t>.</a:t>
                </a:r>
                <a:r>
                  <a:rPr lang="en-US" sz="3000" dirty="0">
                    <a:solidFill>
                      <a:srgbClr val="C00000"/>
                    </a:solidFill>
                  </a:rPr>
                  <a:t> </a:t>
                </a:r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E7F2E0-60C2-3E43-ADA3-8A24241DC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88646"/>
                <a:ext cx="11102788" cy="1268296"/>
              </a:xfrm>
              <a:prstGeom prst="rect">
                <a:avLst/>
              </a:prstGeom>
              <a:blipFill>
                <a:blip r:embed="rId3"/>
                <a:stretch>
                  <a:fillRect l="-1143" r="-1143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11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F542-599D-C243-B8F2-381BCAB9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8" y="0"/>
            <a:ext cx="1108710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Quick detour: amortized vs. non-amortized CRG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2F7E5D-F1BB-544C-9D8A-2726F1B8B683}"/>
              </a:ext>
            </a:extLst>
          </p:cNvPr>
          <p:cNvGrpSpPr/>
          <p:nvPr/>
        </p:nvGrpSpPr>
        <p:grpSpPr>
          <a:xfrm>
            <a:off x="266700" y="948356"/>
            <a:ext cx="11087100" cy="3146545"/>
            <a:chOff x="266700" y="3368824"/>
            <a:chExt cx="11045456" cy="329971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4BB0A3B-239E-6A42-A4D6-FF379AA5E0A8}"/>
                </a:ext>
              </a:extLst>
            </p:cNvPr>
            <p:cNvSpPr/>
            <p:nvPr/>
          </p:nvSpPr>
          <p:spPr>
            <a:xfrm>
              <a:off x="266700" y="3368824"/>
              <a:ext cx="11045456" cy="32997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8B3C8D0-69D2-994F-84FD-1B5782D4610B}"/>
                    </a:ext>
                  </a:extLst>
                </p:cNvPr>
                <p:cNvSpPr txBox="1"/>
                <p:nvPr/>
              </p:nvSpPr>
              <p:spPr>
                <a:xfrm>
                  <a:off x="489983" y="3434981"/>
                  <a:ext cx="10590028" cy="3180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00000"/>
                      </a:solidFill>
                    </a:rPr>
                    <a:t>Definition (Amortized CRG rates; eliminating some technical details):</a:t>
                  </a:r>
                </a:p>
                <a:p>
                  <a:r>
                    <a:rPr lang="en-US" sz="2400" dirty="0"/>
                    <a:t>Tuple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a14:m>
                  <a:r>
                    <a:rPr lang="en-US" sz="2400" b="1" dirty="0">
                      <a:solidFill>
                        <a:schemeClr val="accent1"/>
                      </a:solidFill>
                    </a:rPr>
                    <a:t>-achievable for CRG </a:t>
                  </a:r>
                  <a:r>
                    <a:rPr lang="en-US" sz="2400" dirty="0"/>
                    <a:t>under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400" dirty="0"/>
                    <a:t> if there are protocols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en-US" sz="2400" dirty="0"/>
                    <a:t> with input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400" dirty="0"/>
                    <a:t> iid, producing output keys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400" dirty="0"/>
                    <a:t> so that: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400" dirty="0"/>
                    <a:t>”Amortized communication at most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400" dirty="0"/>
                    <a:t>”: 	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limsup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400" dirty="0"/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400" b="0" dirty="0"/>
                    <a:t>“Amortized key entropy at least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US" sz="2400" b="0" dirty="0"/>
                    <a:t>”: 	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liminf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400" dirty="0"/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400" b="0" dirty="0"/>
                    <a:t>“Key disagreement probability close to 0”: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b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8B3C8D0-69D2-994F-84FD-1B5782D46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83" y="3434981"/>
                  <a:ext cx="10590028" cy="3180582"/>
                </a:xfrm>
                <a:prstGeom prst="rect">
                  <a:avLst/>
                </a:prstGeom>
                <a:blipFill>
                  <a:blip r:embed="rId3"/>
                  <a:stretch>
                    <a:fillRect l="-835" t="-1674" b="-4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E7CCC5-5FC1-E84D-BDB0-1B09CEE83507}"/>
              </a:ext>
            </a:extLst>
          </p:cNvPr>
          <p:cNvGrpSpPr/>
          <p:nvPr/>
        </p:nvGrpSpPr>
        <p:grpSpPr>
          <a:xfrm>
            <a:off x="266700" y="4155380"/>
            <a:ext cx="11087100" cy="2617559"/>
            <a:chOff x="266700" y="3323208"/>
            <a:chExt cx="11045456" cy="3345327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1F32D23-6C6F-AF49-9363-B13B4BB51F7D}"/>
                </a:ext>
              </a:extLst>
            </p:cNvPr>
            <p:cNvSpPr/>
            <p:nvPr/>
          </p:nvSpPr>
          <p:spPr>
            <a:xfrm>
              <a:off x="266700" y="3368824"/>
              <a:ext cx="11045456" cy="32997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9AA5922-D367-BB4C-9400-95ED7D79587B}"/>
                    </a:ext>
                  </a:extLst>
                </p:cNvPr>
                <p:cNvSpPr txBox="1"/>
                <p:nvPr/>
              </p:nvSpPr>
              <p:spPr>
                <a:xfrm>
                  <a:off x="489982" y="3323208"/>
                  <a:ext cx="10590028" cy="3029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00000"/>
                      </a:solidFill>
                    </a:rPr>
                    <a:t>Definition (Non-Amortized CRG rates):</a:t>
                  </a:r>
                </a:p>
                <a:p>
                  <a:r>
                    <a:rPr lang="en-US" sz="2400" dirty="0"/>
                    <a:t>Tuple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a14:m>
                  <a:r>
                    <a:rPr lang="en-US" sz="2400" b="1" dirty="0">
                      <a:solidFill>
                        <a:schemeClr val="accent1"/>
                      </a:solidFill>
                    </a:rPr>
                    <a:t>-achievable for CRG </a:t>
                  </a:r>
                  <a:r>
                    <a:rPr lang="en-US" sz="2400" dirty="0"/>
                    <a:t>under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400" dirty="0"/>
                    <a:t> if there </a:t>
                  </a:r>
                  <a:r>
                    <a:rPr lang="en-US" sz="2400" dirty="0">
                      <a:solidFill>
                        <a:srgbClr val="C00000"/>
                      </a:solidFill>
                    </a:rPr>
                    <a:t>is single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sz="2400" dirty="0"/>
                    <a:t>protocol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400" dirty="0"/>
                    <a:t>with input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400" dirty="0"/>
                    <a:t> iid, with output keys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400" dirty="0"/>
                    <a:t> so that: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400" dirty="0"/>
                    <a:t>”</a:t>
                  </a:r>
                  <a:r>
                    <a:rPr lang="en-US" sz="2400" i="1" dirty="0">
                      <a:solidFill>
                        <a:srgbClr val="C00000"/>
                      </a:solidFill>
                    </a:rPr>
                    <a:t>Communication</a:t>
                  </a:r>
                  <a:r>
                    <a:rPr lang="en-US" sz="2400" dirty="0"/>
                    <a:t> at most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400" dirty="0"/>
                    <a:t>”: 		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CC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400" dirty="0"/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400" b="0" dirty="0"/>
                    <a:t>“</a:t>
                  </a:r>
                  <a:r>
                    <a:rPr lang="en-US" sz="2400" b="0" i="1" dirty="0">
                      <a:solidFill>
                        <a:srgbClr val="C00000"/>
                      </a:solidFill>
                    </a:rPr>
                    <a:t>Key min-entropy </a:t>
                  </a:r>
                  <a:r>
                    <a:rPr lang="en-US" sz="2400" b="0" dirty="0"/>
                    <a:t>at least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US" sz="2400" b="0" dirty="0"/>
                    <a:t>”: 		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bSup>
                            </m:e>
                          </m:d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400" dirty="0"/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400" b="0" dirty="0"/>
                    <a:t>“Key disagreement probability </a:t>
                  </a:r>
                  <a:r>
                    <a:rPr lang="en-US" sz="2400" b="0" i="1" dirty="0">
                      <a:solidFill>
                        <a:srgbClr val="C00000"/>
                      </a:solidFill>
                    </a:rPr>
                    <a:t>close to 0</a:t>
                  </a:r>
                  <a:r>
                    <a:rPr lang="en-US" sz="2400" b="0" dirty="0"/>
                    <a:t>”: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func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9AA5922-D367-BB4C-9400-95ED7D7958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82" y="3323208"/>
                  <a:ext cx="10590028" cy="3029358"/>
                </a:xfrm>
                <a:prstGeom prst="rect">
                  <a:avLst/>
                </a:prstGeom>
                <a:blipFill>
                  <a:blip r:embed="rId4"/>
                  <a:stretch>
                    <a:fillRect l="-835" t="-1596" b="-4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581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0DE1-1BC7-2C42-9BE1-EB700C06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5"/>
            <a:ext cx="11779623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Lower bound proof: amortized vs non-amortized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2759A5-9CC4-6443-AAB2-3D747780A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000" dirty="0"/>
                  <a:t>Why is reduction to non-amortized case [</a:t>
                </a:r>
                <a:r>
                  <a:rPr lang="en-US" sz="3000" dirty="0" err="1"/>
                  <a:t>Bafna</a:t>
                </a:r>
                <a:r>
                  <a:rPr lang="en-US" sz="3000" dirty="0"/>
                  <a:t> et al., ’19] nontrivial?</a:t>
                </a:r>
              </a:p>
              <a:p>
                <a:r>
                  <a:rPr lang="en-US" sz="3000" dirty="0"/>
                  <a:t>May be “</a:t>
                </a:r>
                <a:r>
                  <a:rPr lang="en-US" sz="3000" i="1" dirty="0">
                    <a:solidFill>
                      <a:srgbClr val="C00000"/>
                    </a:solidFill>
                  </a:rPr>
                  <a:t>easier to agree on a key</a:t>
                </a:r>
                <a:r>
                  <a:rPr lang="en-US" sz="3000" dirty="0"/>
                  <a:t>” in amortized setting</a:t>
                </a:r>
                <a:r>
                  <a:rPr lang="en-US" sz="3000" dirty="0">
                    <a:sym typeface="Wingdings" pitchFamily="2" charset="2"/>
                  </a:rPr>
                  <a:t> (i.e., proving lower bounds is harder):</a:t>
                </a:r>
                <a:endParaRPr lang="en-US" sz="3000" dirty="0"/>
              </a:p>
              <a:p>
                <a:pPr lvl="1"/>
                <a:r>
                  <a:rPr lang="en-US" sz="2600" dirty="0"/>
                  <a:t>May be easier to extract keys for multiple samples by communicating “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in bulk</a:t>
                </a:r>
                <a:r>
                  <a:rPr lang="en-US" sz="2600" dirty="0"/>
                  <a:t>”; amortizing allows communication to be “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spread out</a:t>
                </a:r>
                <a:r>
                  <a:rPr lang="en-US" sz="2600" dirty="0"/>
                  <a:t>”.</a:t>
                </a:r>
              </a:p>
              <a:p>
                <a:r>
                  <a:rPr lang="en-US" sz="3000" dirty="0"/>
                  <a:t>Our proof: shows </a:t>
                </a:r>
                <a:r>
                  <a:rPr lang="en-US" sz="3000" i="1" dirty="0">
                    <a:solidFill>
                      <a:srgbClr val="C00000"/>
                    </a:solidFill>
                  </a:rPr>
                  <a:t>it is not much easier </a:t>
                </a:r>
                <a:r>
                  <a:rPr lang="en-US" sz="3000" dirty="0"/>
                  <a:t>in amortized setting:</a:t>
                </a:r>
              </a:p>
              <a:p>
                <a:pPr lvl="1"/>
                <a:r>
                  <a:rPr lang="en-US" sz="2600" dirty="0"/>
                  <a:t>Given a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600" dirty="0"/>
                  <a:t> with inputs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600" dirty="0"/>
                  <a:t>, communication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/>
                  <a:t>, and key length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600" dirty="0"/>
              </a:p>
              <a:p>
                <a:pPr lvl="1"/>
                <a:r>
                  <a:rPr lang="en-US" sz="2600" dirty="0"/>
                  <a:t>Can construct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dirty="0"/>
                  <a:t> with inputs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dirty="0"/>
                  <a:t>, communication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, and key length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6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2759A5-9CC4-6443-AAB2-3D747780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86" t="-3270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1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B71F3-8110-A749-826A-95D12E70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722" y="-15800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Conclusion / Open Problem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CF9099-37DF-2F45-9F32-35DB46EC86FD}"/>
              </a:ext>
            </a:extLst>
          </p:cNvPr>
          <p:cNvCxnSpPr>
            <a:cxnSpLocks/>
          </p:cNvCxnSpPr>
          <p:nvPr/>
        </p:nvCxnSpPr>
        <p:spPr>
          <a:xfrm>
            <a:off x="655966" y="1334125"/>
            <a:ext cx="0" cy="44904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0AF1C7-D53B-1A4D-8EE9-E00E3C36CE13}"/>
              </a:ext>
            </a:extLst>
          </p:cNvPr>
          <p:cNvCxnSpPr>
            <a:cxnSpLocks/>
          </p:cNvCxnSpPr>
          <p:nvPr/>
        </p:nvCxnSpPr>
        <p:spPr>
          <a:xfrm flipH="1">
            <a:off x="655967" y="5824603"/>
            <a:ext cx="67390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F96D32-3DAC-AD45-A371-33FE68DEC106}"/>
              </a:ext>
            </a:extLst>
          </p:cNvPr>
          <p:cNvSpPr txBox="1"/>
          <p:nvPr/>
        </p:nvSpPr>
        <p:spPr>
          <a:xfrm>
            <a:off x="2083932" y="6070129"/>
            <a:ext cx="3883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Communication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97E1AD-A5C3-114B-B726-64F55379EC00}"/>
              </a:ext>
            </a:extLst>
          </p:cNvPr>
          <p:cNvCxnSpPr>
            <a:cxnSpLocks/>
          </p:cNvCxnSpPr>
          <p:nvPr/>
        </p:nvCxnSpPr>
        <p:spPr>
          <a:xfrm flipV="1">
            <a:off x="883285" y="4397594"/>
            <a:ext cx="5898971" cy="43382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11F363-8BCB-A340-B7F8-3308E67BB81C}"/>
              </a:ext>
            </a:extLst>
          </p:cNvPr>
          <p:cNvCxnSpPr>
            <a:cxnSpLocks/>
          </p:cNvCxnSpPr>
          <p:nvPr/>
        </p:nvCxnSpPr>
        <p:spPr>
          <a:xfrm>
            <a:off x="1031747" y="5799915"/>
            <a:ext cx="1" cy="2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1FAFC1-79DB-C94C-B52E-6D852B657745}"/>
              </a:ext>
            </a:extLst>
          </p:cNvPr>
          <p:cNvCxnSpPr>
            <a:cxnSpLocks/>
          </p:cNvCxnSpPr>
          <p:nvPr/>
        </p:nvCxnSpPr>
        <p:spPr>
          <a:xfrm>
            <a:off x="1935709" y="4758522"/>
            <a:ext cx="0" cy="1066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BBF531-EAF3-D344-BD64-16D7B0AE9FC0}"/>
              </a:ext>
            </a:extLst>
          </p:cNvPr>
          <p:cNvCxnSpPr>
            <a:cxnSpLocks/>
          </p:cNvCxnSpPr>
          <p:nvPr/>
        </p:nvCxnSpPr>
        <p:spPr>
          <a:xfrm>
            <a:off x="2964930" y="4677410"/>
            <a:ext cx="0" cy="1147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E226B2-5744-0749-96E5-CBA67AC37024}"/>
              </a:ext>
            </a:extLst>
          </p:cNvPr>
          <p:cNvCxnSpPr>
            <a:cxnSpLocks/>
          </p:cNvCxnSpPr>
          <p:nvPr/>
        </p:nvCxnSpPr>
        <p:spPr>
          <a:xfrm>
            <a:off x="4025466" y="4599496"/>
            <a:ext cx="1" cy="1225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BB6BED-797F-2B49-8E60-185BD49525D9}"/>
              </a:ext>
            </a:extLst>
          </p:cNvPr>
          <p:cNvCxnSpPr>
            <a:cxnSpLocks/>
          </p:cNvCxnSpPr>
          <p:nvPr/>
        </p:nvCxnSpPr>
        <p:spPr>
          <a:xfrm flipH="1">
            <a:off x="5104793" y="4512722"/>
            <a:ext cx="14502" cy="1287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0D467E-502F-474E-B3EC-FEF4F09AF00B}"/>
              </a:ext>
            </a:extLst>
          </p:cNvPr>
          <p:cNvCxnSpPr>
            <a:cxnSpLocks/>
          </p:cNvCxnSpPr>
          <p:nvPr/>
        </p:nvCxnSpPr>
        <p:spPr>
          <a:xfrm>
            <a:off x="6171593" y="4437089"/>
            <a:ext cx="0" cy="136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1201EF-B94A-A94A-B411-893E49D67485}"/>
                  </a:ext>
                </a:extLst>
              </p:cNvPr>
              <p:cNvSpPr txBox="1"/>
              <p:nvPr/>
            </p:nvSpPr>
            <p:spPr>
              <a:xfrm>
                <a:off x="2796282" y="4831420"/>
                <a:ext cx="3098096" cy="75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3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000" b="1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3000" i="1" dirty="0">
                    <a:solidFill>
                      <a:schemeClr val="accent1"/>
                    </a:solidFill>
                  </a:rPr>
                  <a:t>-achievable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1201EF-B94A-A94A-B411-893E49D67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282" y="4831420"/>
                <a:ext cx="3098096" cy="757067"/>
              </a:xfrm>
              <a:prstGeom prst="rect">
                <a:avLst/>
              </a:prstGeom>
              <a:blipFill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2E45D2-C495-F04E-A7AC-430477B91A8A}"/>
              </a:ext>
            </a:extLst>
          </p:cNvPr>
          <p:cNvCxnSpPr>
            <a:cxnSpLocks/>
          </p:cNvCxnSpPr>
          <p:nvPr/>
        </p:nvCxnSpPr>
        <p:spPr>
          <a:xfrm flipV="1">
            <a:off x="1413904" y="743829"/>
            <a:ext cx="4846320" cy="198530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2DBE1-8FF5-5542-B074-7582955B6BAD}"/>
              </a:ext>
            </a:extLst>
          </p:cNvPr>
          <p:cNvCxnSpPr>
            <a:cxnSpLocks/>
          </p:cNvCxnSpPr>
          <p:nvPr/>
        </p:nvCxnSpPr>
        <p:spPr>
          <a:xfrm flipV="1">
            <a:off x="1536409" y="2682065"/>
            <a:ext cx="0" cy="31178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87FD6E-590C-7847-B0A6-DF82FC877147}"/>
              </a:ext>
            </a:extLst>
          </p:cNvPr>
          <p:cNvCxnSpPr>
            <a:cxnSpLocks/>
          </p:cNvCxnSpPr>
          <p:nvPr/>
        </p:nvCxnSpPr>
        <p:spPr>
          <a:xfrm flipV="1">
            <a:off x="2451363" y="2292263"/>
            <a:ext cx="0" cy="35323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01525C-4900-BC4F-B304-C204CC2E5415}"/>
              </a:ext>
            </a:extLst>
          </p:cNvPr>
          <p:cNvCxnSpPr>
            <a:cxnSpLocks/>
          </p:cNvCxnSpPr>
          <p:nvPr/>
        </p:nvCxnSpPr>
        <p:spPr>
          <a:xfrm flipV="1">
            <a:off x="3518163" y="1891430"/>
            <a:ext cx="0" cy="39331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A4578A-C4D3-AF48-A1E7-7570E855B162}"/>
              </a:ext>
            </a:extLst>
          </p:cNvPr>
          <p:cNvCxnSpPr>
            <a:cxnSpLocks/>
          </p:cNvCxnSpPr>
          <p:nvPr/>
        </p:nvCxnSpPr>
        <p:spPr>
          <a:xfrm flipV="1">
            <a:off x="4597489" y="1439056"/>
            <a:ext cx="0" cy="4385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725EC2-F7BD-E142-84EE-0753087C1315}"/>
              </a:ext>
            </a:extLst>
          </p:cNvPr>
          <p:cNvCxnSpPr>
            <a:cxnSpLocks/>
          </p:cNvCxnSpPr>
          <p:nvPr/>
        </p:nvCxnSpPr>
        <p:spPr>
          <a:xfrm flipV="1">
            <a:off x="5651763" y="989351"/>
            <a:ext cx="0" cy="48352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F45998-C0FA-2A42-B314-57B50FF01E3D}"/>
                  </a:ext>
                </a:extLst>
              </p:cNvPr>
              <p:cNvSpPr txBox="1"/>
              <p:nvPr/>
            </p:nvSpPr>
            <p:spPr>
              <a:xfrm>
                <a:off x="1921585" y="3193764"/>
                <a:ext cx="32515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1" i="1" dirty="0">
                    <a:solidFill>
                      <a:srgbClr val="C00000"/>
                    </a:solidFill>
                  </a:rPr>
                  <a:t>-</a:t>
                </a:r>
                <a:r>
                  <a:rPr lang="en-US" sz="3000" i="1" dirty="0">
                    <a:solidFill>
                      <a:srgbClr val="C00000"/>
                    </a:solidFill>
                  </a:rPr>
                  <a:t>achievable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F45998-C0FA-2A42-B314-57B50FF01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585" y="3193764"/>
                <a:ext cx="3251541" cy="553998"/>
              </a:xfrm>
              <a:prstGeom prst="rect">
                <a:avLst/>
              </a:prstGeom>
              <a:blipFill>
                <a:blip r:embed="rId3"/>
                <a:stretch>
                  <a:fillRect l="-778" t="-11111" r="-2724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28AD59-DA0B-5C4D-8E16-A666EDE1ED4D}"/>
              </a:ext>
            </a:extLst>
          </p:cNvPr>
          <p:cNvCxnSpPr>
            <a:cxnSpLocks/>
          </p:cNvCxnSpPr>
          <p:nvPr/>
        </p:nvCxnSpPr>
        <p:spPr>
          <a:xfrm flipV="1">
            <a:off x="655966" y="2706755"/>
            <a:ext cx="775513" cy="30931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ADA4FC-04CA-C442-B7A1-44A531616D61}"/>
                  </a:ext>
                </a:extLst>
              </p:cNvPr>
              <p:cNvSpPr txBox="1"/>
              <p:nvPr/>
            </p:nvSpPr>
            <p:spPr>
              <a:xfrm>
                <a:off x="794405" y="5914620"/>
                <a:ext cx="12741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ADA4FC-04CA-C442-B7A1-44A531616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5" y="5914620"/>
                <a:ext cx="1274148" cy="492443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042726-D794-414E-B06D-D03509C4183E}"/>
              </a:ext>
            </a:extLst>
          </p:cNvPr>
          <p:cNvCxnSpPr/>
          <p:nvPr/>
        </p:nvCxnSpPr>
        <p:spPr>
          <a:xfrm>
            <a:off x="1442436" y="5696260"/>
            <a:ext cx="0" cy="32321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5CCCE8-CF41-C04D-B2C0-EC36FDEA2FB8}"/>
              </a:ext>
            </a:extLst>
          </p:cNvPr>
          <p:cNvCxnSpPr>
            <a:cxnSpLocks/>
          </p:cNvCxnSpPr>
          <p:nvPr/>
        </p:nvCxnSpPr>
        <p:spPr>
          <a:xfrm flipH="1">
            <a:off x="459693" y="2752944"/>
            <a:ext cx="36219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597914-1E04-9246-94D5-D43D06E3013F}"/>
                  </a:ext>
                </a:extLst>
              </p:cNvPr>
              <p:cNvSpPr txBox="1"/>
              <p:nvPr/>
            </p:nvSpPr>
            <p:spPr>
              <a:xfrm>
                <a:off x="-448067" y="2522498"/>
                <a:ext cx="12741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597914-1E04-9246-94D5-D43D06E30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8067" y="2522498"/>
                <a:ext cx="127414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DF0D33-B065-C949-986A-93C95F76194D}"/>
              </a:ext>
            </a:extLst>
          </p:cNvPr>
          <p:cNvCxnSpPr/>
          <p:nvPr/>
        </p:nvCxnSpPr>
        <p:spPr>
          <a:xfrm>
            <a:off x="5882023" y="5711250"/>
            <a:ext cx="0" cy="32321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88057C-89EF-134D-84CD-805C2E676BBF}"/>
              </a:ext>
            </a:extLst>
          </p:cNvPr>
          <p:cNvCxnSpPr>
            <a:cxnSpLocks/>
          </p:cNvCxnSpPr>
          <p:nvPr/>
        </p:nvCxnSpPr>
        <p:spPr>
          <a:xfrm flipH="1">
            <a:off x="459693" y="4691921"/>
            <a:ext cx="36219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BF95ECB-660C-BB47-84F7-9E98062412D0}"/>
                  </a:ext>
                </a:extLst>
              </p:cNvPr>
              <p:cNvSpPr txBox="1"/>
              <p:nvPr/>
            </p:nvSpPr>
            <p:spPr>
              <a:xfrm>
                <a:off x="-122125" y="4277682"/>
                <a:ext cx="17316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BF95ECB-660C-BB47-84F7-9E980624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125" y="4277682"/>
                <a:ext cx="1731665" cy="492443"/>
              </a:xfrm>
              <a:prstGeom prst="rect">
                <a:avLst/>
              </a:prstGeom>
              <a:blipFill>
                <a:blip r:embed="rId6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DBD02C-9216-0C4D-BA01-1C84238674B9}"/>
              </a:ext>
            </a:extLst>
          </p:cNvPr>
          <p:cNvCxnSpPr>
            <a:cxnSpLocks/>
          </p:cNvCxnSpPr>
          <p:nvPr/>
        </p:nvCxnSpPr>
        <p:spPr>
          <a:xfrm flipH="1">
            <a:off x="1028941" y="4814390"/>
            <a:ext cx="14781" cy="999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4CB34F45-E402-FC4E-82D9-50C2388D1836}"/>
              </a:ext>
            </a:extLst>
          </p:cNvPr>
          <p:cNvSpPr/>
          <p:nvPr/>
        </p:nvSpPr>
        <p:spPr>
          <a:xfrm>
            <a:off x="1352496" y="2602064"/>
            <a:ext cx="227320" cy="2470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4E262CE-368D-2342-BA89-752B62177CE8}"/>
              </a:ext>
            </a:extLst>
          </p:cNvPr>
          <p:cNvSpPr/>
          <p:nvPr/>
        </p:nvSpPr>
        <p:spPr>
          <a:xfrm>
            <a:off x="5745736" y="4352431"/>
            <a:ext cx="227320" cy="24706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89C57FC-932D-EC4B-95B0-7B1FD0FB8E2E}"/>
                  </a:ext>
                </a:extLst>
              </p:cNvPr>
              <p:cNvSpPr txBox="1"/>
              <p:nvPr/>
            </p:nvSpPr>
            <p:spPr>
              <a:xfrm>
                <a:off x="4870667" y="5921258"/>
                <a:ext cx="1750137" cy="90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89C57FC-932D-EC4B-95B0-7B1FD0FB8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667" y="5921258"/>
                <a:ext cx="1750137" cy="908839"/>
              </a:xfrm>
              <a:prstGeom prst="rect">
                <a:avLst/>
              </a:prstGeom>
              <a:blipFill>
                <a:blip r:embed="rId7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56B2205-0587-B04A-895E-7A2AEBEA76CD}"/>
              </a:ext>
            </a:extLst>
          </p:cNvPr>
          <p:cNvSpPr/>
          <p:nvPr/>
        </p:nvSpPr>
        <p:spPr>
          <a:xfrm>
            <a:off x="7394969" y="159034"/>
            <a:ext cx="4613255" cy="39540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0AB5DD-5607-C347-9C75-E14B3F947120}"/>
                  </a:ext>
                </a:extLst>
              </p:cNvPr>
              <p:cNvSpPr txBox="1"/>
              <p:nvPr/>
            </p:nvSpPr>
            <p:spPr>
              <a:xfrm>
                <a:off x="7483598" y="338402"/>
                <a:ext cx="4524625" cy="3954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C00000"/>
                    </a:solidFill>
                  </a:rPr>
                  <a:t>Open Problem:</a:t>
                </a:r>
              </a:p>
              <a:p>
                <a:r>
                  <a:rPr lang="en-US" sz="2600" dirty="0"/>
                  <a:t>Can we relax the requirement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? I.e., “move the blue line down”?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Formally: show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/>
                  <a:t> is not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-achievable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func>
                          <m:func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den>
                    </m:f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0AB5DD-5607-C347-9C75-E14B3F947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598" y="338402"/>
                <a:ext cx="4524625" cy="3954031"/>
              </a:xfrm>
              <a:prstGeom prst="rect">
                <a:avLst/>
              </a:prstGeom>
              <a:blipFill>
                <a:blip r:embed="rId8"/>
                <a:stretch>
                  <a:fillRect l="-2235" t="-1282" r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5A39CCF2-F708-6248-94CA-4EE85BCCA543}"/>
              </a:ext>
            </a:extLst>
          </p:cNvPr>
          <p:cNvSpPr txBox="1"/>
          <p:nvPr/>
        </p:nvSpPr>
        <p:spPr>
          <a:xfrm>
            <a:off x="12103" y="854484"/>
            <a:ext cx="461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Our main separation for CRG: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5A614C5-840B-AA4C-AB27-DC289AA589A4}"/>
              </a:ext>
            </a:extLst>
          </p:cNvPr>
          <p:cNvSpPr/>
          <p:nvPr/>
        </p:nvSpPr>
        <p:spPr>
          <a:xfrm>
            <a:off x="7426119" y="4323979"/>
            <a:ext cx="4573632" cy="23749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BDB4F2C-98B9-CE43-BF84-435F2BB43FBA}"/>
                  </a:ext>
                </a:extLst>
              </p:cNvPr>
              <p:cNvSpPr/>
              <p:nvPr/>
            </p:nvSpPr>
            <p:spPr>
              <a:xfrm>
                <a:off x="7394969" y="4434125"/>
                <a:ext cx="4604781" cy="2046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>
                    <a:solidFill>
                      <a:srgbClr val="C00000"/>
                    </a:solidFill>
                  </a:rPr>
                  <a:t>Bolder Open Problem:</a:t>
                </a:r>
              </a:p>
              <a:p>
                <a:r>
                  <a:rPr lang="en-US" sz="2600" dirty="0"/>
                  <a:t>Prove rounds-communication tradeoff for the quantity: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5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r>
                          <a:rPr lang="en-US" sz="2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sz="2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5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⁡</m:t>
                    </m:r>
                  </m:oMath>
                </a14:m>
                <a:r>
                  <a:rPr lang="en-US" sz="2500" dirty="0">
                    <a:solidFill>
                      <a:schemeClr val="accent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500" dirty="0">
                    <a:solidFill>
                      <a:schemeClr val="accent1"/>
                    </a:solidFill>
                  </a:rPr>
                  <a:t>-achievable}</a:t>
                </a:r>
              </a:p>
              <a:p>
                <a:r>
                  <a:rPr lang="en-US" sz="2400" dirty="0"/>
                  <a:t>(known as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CBIB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, </a:t>
                </a:r>
                <a:r>
                  <a:rPr lang="en-US" sz="2400" dirty="0"/>
                  <a:t>or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r-round SDPC</a:t>
                </a:r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BDB4F2C-98B9-CE43-BF84-435F2BB43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969" y="4434125"/>
                <a:ext cx="4604781" cy="2046714"/>
              </a:xfrm>
              <a:prstGeom prst="rect">
                <a:avLst/>
              </a:prstGeom>
              <a:blipFill>
                <a:blip r:embed="rId9"/>
                <a:stretch>
                  <a:fillRect l="-2198" t="-2469" r="-54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4475629-FE03-804F-967E-EE350577FC23}"/>
              </a:ext>
            </a:extLst>
          </p:cNvPr>
          <p:cNvCxnSpPr>
            <a:cxnSpLocks/>
          </p:cNvCxnSpPr>
          <p:nvPr/>
        </p:nvCxnSpPr>
        <p:spPr>
          <a:xfrm flipV="1">
            <a:off x="690471" y="4831420"/>
            <a:ext cx="232135" cy="955049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3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D7A8F0-9FCE-0B40-8F5C-DEB714233B13}"/>
              </a:ext>
            </a:extLst>
          </p:cNvPr>
          <p:cNvSpPr txBox="1"/>
          <p:nvPr/>
        </p:nvSpPr>
        <p:spPr>
          <a:xfrm>
            <a:off x="1640541" y="1640541"/>
            <a:ext cx="81623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89C4C-E126-1D43-9872-F9D86729CCBD}"/>
              </a:ext>
            </a:extLst>
          </p:cNvPr>
          <p:cNvSpPr txBox="1"/>
          <p:nvPr/>
        </p:nvSpPr>
        <p:spPr>
          <a:xfrm>
            <a:off x="2001371" y="4355686"/>
            <a:ext cx="8189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 am grateful to the NSF for providing a student travel grant.</a:t>
            </a:r>
          </a:p>
        </p:txBody>
      </p:sp>
    </p:spTree>
    <p:extLst>
      <p:ext uri="{BB962C8B-B14F-4D97-AF65-F5344CB8AC3E}">
        <p14:creationId xmlns:p14="http://schemas.microsoft.com/office/powerpoint/2010/main" val="1520948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0A6E5ED-50D7-DF45-A6F5-AAB4B9936569}"/>
              </a:ext>
            </a:extLst>
          </p:cNvPr>
          <p:cNvSpPr/>
          <p:nvPr/>
        </p:nvSpPr>
        <p:spPr>
          <a:xfrm>
            <a:off x="10090722" y="1537261"/>
            <a:ext cx="479685" cy="5090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B33984-44B6-5845-B954-D8B80C6FB5C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What is the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in main theorem?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B33984-44B6-5845-B954-D8B80C6FB5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8566E-4099-6548-A10E-18F375C018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000" b="1" dirty="0">
                    <a:solidFill>
                      <a:schemeClr val="accent1"/>
                    </a:solidFill>
                  </a:rPr>
                  <a:t>Pointer</a:t>
                </a:r>
                <a:r>
                  <a:rPr lang="en-US" sz="3000" dirty="0"/>
                  <a:t> </a:t>
                </a:r>
                <a:r>
                  <a:rPr lang="en-US" sz="3000" b="1" dirty="0">
                    <a:solidFill>
                      <a:schemeClr val="accent1"/>
                    </a:solidFill>
                  </a:rPr>
                  <a:t>chasing source </a:t>
                </a:r>
                <a:r>
                  <a:rPr lang="en-US" sz="3000" dirty="0"/>
                  <a:t>[</a:t>
                </a:r>
                <a:r>
                  <a:rPr lang="en-US" sz="3000" dirty="0" err="1"/>
                  <a:t>Bafna</a:t>
                </a:r>
                <a:r>
                  <a:rPr lang="en-US" sz="3000" dirty="0"/>
                  <a:t> et al, ’19], [Nisan &amp; </a:t>
                </a:r>
                <a:r>
                  <a:rPr lang="en-US" sz="3000" dirty="0" err="1"/>
                  <a:t>Wigderson</a:t>
                </a:r>
                <a:r>
                  <a:rPr lang="en-US" sz="3000" dirty="0"/>
                  <a:t>, ’93]:</a:t>
                </a:r>
              </a:p>
              <a:p>
                <a:r>
                  <a:rPr lang="en-US" sz="3000" dirty="0"/>
                  <a:t>Idea: random permutations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000" dirty="0"/>
                  <a:t>,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Alice + Bob get alternating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3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000" dirty="0"/>
                  <a:t>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∘⋯∘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, need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3000" dirty="0"/>
                  <a:t> rounds.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8566E-4099-6548-A10E-18F375C018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3"/>
                <a:stretch>
                  <a:fillRect l="-2410" t="-3509" r="-3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3A8F9C61-2149-534A-B98A-B68335A798B1}"/>
              </a:ext>
            </a:extLst>
          </p:cNvPr>
          <p:cNvSpPr/>
          <p:nvPr/>
        </p:nvSpPr>
        <p:spPr>
          <a:xfrm>
            <a:off x="6490740" y="2383436"/>
            <a:ext cx="2443397" cy="5096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5644B7F-429B-B640-AAEA-FB29C8F75488}"/>
                  </a:ext>
                </a:extLst>
              </p:cNvPr>
              <p:cNvSpPr txBox="1"/>
              <p:nvPr/>
            </p:nvSpPr>
            <p:spPr>
              <a:xfrm>
                <a:off x="7600014" y="2338467"/>
                <a:ext cx="74950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5644B7F-429B-B640-AAEA-FB29C8F75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014" y="2338467"/>
                <a:ext cx="74950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506169C7-4151-3742-A315-23C312CF6903}"/>
              </a:ext>
            </a:extLst>
          </p:cNvPr>
          <p:cNvSpPr/>
          <p:nvPr/>
        </p:nvSpPr>
        <p:spPr>
          <a:xfrm>
            <a:off x="6880485" y="2383436"/>
            <a:ext cx="479685" cy="5090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D37D312-7654-2844-A63F-D951B7A3BD47}"/>
              </a:ext>
            </a:extLst>
          </p:cNvPr>
          <p:cNvSpPr/>
          <p:nvPr/>
        </p:nvSpPr>
        <p:spPr>
          <a:xfrm>
            <a:off x="9311389" y="3174167"/>
            <a:ext cx="2443397" cy="5096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D7E52C6-C2A7-1E4B-9124-24BB74817165}"/>
                  </a:ext>
                </a:extLst>
              </p:cNvPr>
              <p:cNvSpPr txBox="1"/>
              <p:nvPr/>
            </p:nvSpPr>
            <p:spPr>
              <a:xfrm>
                <a:off x="10420663" y="3129198"/>
                <a:ext cx="74950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D7E52C6-C2A7-1E4B-9124-24BB74817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663" y="3129198"/>
                <a:ext cx="749508" cy="553998"/>
              </a:xfrm>
              <a:prstGeom prst="rect">
                <a:avLst/>
              </a:prstGeom>
              <a:blipFill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6802FC39-B9B3-0542-BFC1-0384897D2476}"/>
              </a:ext>
            </a:extLst>
          </p:cNvPr>
          <p:cNvSpPr/>
          <p:nvPr/>
        </p:nvSpPr>
        <p:spPr>
          <a:xfrm>
            <a:off x="9701134" y="3174167"/>
            <a:ext cx="479685" cy="5090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A45AD91B-B03B-734D-9264-1B709FA8AC2F}"/>
              </a:ext>
            </a:extLst>
          </p:cNvPr>
          <p:cNvCxnSpPr>
            <a:stCxn id="72" idx="2"/>
            <a:endCxn id="75" idx="1"/>
          </p:cNvCxnSpPr>
          <p:nvPr/>
        </p:nvCxnSpPr>
        <p:spPr>
          <a:xfrm rot="16200000" flipH="1">
            <a:off x="8142623" y="1870170"/>
            <a:ext cx="536217" cy="2580806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6A25F113-CF7D-F547-A692-30F0940B1087}"/>
              </a:ext>
            </a:extLst>
          </p:cNvPr>
          <p:cNvCxnSpPr>
            <a:cxnSpLocks/>
            <a:stCxn id="75" idx="2"/>
          </p:cNvCxnSpPr>
          <p:nvPr/>
        </p:nvCxnSpPr>
        <p:spPr>
          <a:xfrm rot="5400000">
            <a:off x="8853906" y="2804059"/>
            <a:ext cx="207935" cy="1966209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AC89C51-C8FF-CC40-8BF2-1CCE320FB266}"/>
              </a:ext>
            </a:extLst>
          </p:cNvPr>
          <p:cNvSpPr txBox="1"/>
          <p:nvPr/>
        </p:nvSpPr>
        <p:spPr>
          <a:xfrm rot="16200000">
            <a:off x="8666028" y="3856752"/>
            <a:ext cx="536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270BE18-5ED5-E24D-BEAD-5FEF10CE4022}"/>
              </a:ext>
            </a:extLst>
          </p:cNvPr>
          <p:cNvCxnSpPr/>
          <p:nvPr/>
        </p:nvCxnSpPr>
        <p:spPr>
          <a:xfrm>
            <a:off x="9100280" y="1424066"/>
            <a:ext cx="61209" cy="52615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C6C7B91-77F3-264E-A483-B326E9F782DD}"/>
                  </a:ext>
                </a:extLst>
              </p:cNvPr>
              <p:cNvSpPr txBox="1"/>
              <p:nvPr/>
            </p:nvSpPr>
            <p:spPr>
              <a:xfrm>
                <a:off x="10014519" y="1508049"/>
                <a:ext cx="617100" cy="55399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C6C7B91-77F3-264E-A483-B326E9F78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519" y="1508049"/>
                <a:ext cx="617100" cy="553998"/>
              </a:xfrm>
              <a:prstGeom prst="rect">
                <a:avLst/>
              </a:prstGeom>
              <a:blipFill>
                <a:blip r:embed="rId6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Elbow Connector 88">
            <a:extLst>
              <a:ext uri="{FF2B5EF4-FFF2-40B4-BE49-F238E27FC236}">
                <a16:creationId xmlns:a16="http://schemas.microsoft.com/office/drawing/2014/main" id="{56212779-A3A3-F24B-915F-98CF3F988057}"/>
              </a:ext>
            </a:extLst>
          </p:cNvPr>
          <p:cNvCxnSpPr>
            <a:cxnSpLocks/>
            <a:endCxn id="72" idx="0"/>
          </p:cNvCxnSpPr>
          <p:nvPr/>
        </p:nvCxnSpPr>
        <p:spPr>
          <a:xfrm rot="10800000" flipV="1">
            <a:off x="7120328" y="1824856"/>
            <a:ext cx="2970394" cy="558580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C7CEB7E0-BAA4-954F-B41E-77A8B2DB3FFA}"/>
              </a:ext>
            </a:extLst>
          </p:cNvPr>
          <p:cNvSpPr/>
          <p:nvPr/>
        </p:nvSpPr>
        <p:spPr>
          <a:xfrm>
            <a:off x="7046789" y="4671679"/>
            <a:ext cx="489681" cy="11542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DE25F1C-7A3A-774E-B4FB-D89289C1400E}"/>
              </a:ext>
            </a:extLst>
          </p:cNvPr>
          <p:cNvSpPr/>
          <p:nvPr/>
        </p:nvSpPr>
        <p:spPr>
          <a:xfrm>
            <a:off x="10503413" y="4671679"/>
            <a:ext cx="489681" cy="11542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8E25A8D2-5339-6B4B-AC85-19C10DD5C9D3}"/>
              </a:ext>
            </a:extLst>
          </p:cNvPr>
          <p:cNvCxnSpPr>
            <a:cxnSpLocks/>
            <a:endCxn id="96" idx="0"/>
          </p:cNvCxnSpPr>
          <p:nvPr/>
        </p:nvCxnSpPr>
        <p:spPr>
          <a:xfrm>
            <a:off x="7974768" y="4375321"/>
            <a:ext cx="2773486" cy="296358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89F0D7A-676B-EC46-B38D-D9AB8622656B}"/>
              </a:ext>
            </a:extLst>
          </p:cNvPr>
          <p:cNvSpPr/>
          <p:nvPr/>
        </p:nvSpPr>
        <p:spPr>
          <a:xfrm>
            <a:off x="6301649" y="4671679"/>
            <a:ext cx="489681" cy="1154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892B2B5-74AD-7048-9CC0-6E3F87B2E55F}"/>
              </a:ext>
            </a:extLst>
          </p:cNvPr>
          <p:cNvSpPr/>
          <p:nvPr/>
        </p:nvSpPr>
        <p:spPr>
          <a:xfrm>
            <a:off x="11251593" y="4671679"/>
            <a:ext cx="489681" cy="1154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B437FF7-DCBA-8241-9569-3BFF516EC988}"/>
              </a:ext>
            </a:extLst>
          </p:cNvPr>
          <p:cNvSpPr txBox="1"/>
          <p:nvPr/>
        </p:nvSpPr>
        <p:spPr>
          <a:xfrm>
            <a:off x="7784544" y="4865339"/>
            <a:ext cx="536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B0DCFA3-E93B-9A42-B823-17DF1F01CAD7}"/>
              </a:ext>
            </a:extLst>
          </p:cNvPr>
          <p:cNvSpPr txBox="1"/>
          <p:nvPr/>
        </p:nvSpPr>
        <p:spPr>
          <a:xfrm>
            <a:off x="9910591" y="4865339"/>
            <a:ext cx="536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FB79E56-5B66-714A-954D-2673278CCA25}"/>
                  </a:ext>
                </a:extLst>
              </p:cNvPr>
              <p:cNvSpPr txBox="1"/>
              <p:nvPr/>
            </p:nvSpPr>
            <p:spPr>
              <a:xfrm>
                <a:off x="5291524" y="5798105"/>
                <a:ext cx="36201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C00000"/>
                    </a:solidFill>
                  </a:rPr>
                  <a:t>Alice’s inputs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30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 )</m:t>
                      </m:r>
                    </m:oMath>
                  </m:oMathPara>
                </a14:m>
                <a:endParaRPr lang="en-US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FB79E56-5B66-714A-954D-2673278CC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524" y="5798105"/>
                <a:ext cx="3620127" cy="1015663"/>
              </a:xfrm>
              <a:prstGeom prst="rect">
                <a:avLst/>
              </a:prstGeom>
              <a:blipFill>
                <a:blip r:embed="rId7"/>
                <a:stretch>
                  <a:fillRect t="-7407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AC96A1A-6F13-2647-AD28-E725ACB309B6}"/>
                  </a:ext>
                </a:extLst>
              </p:cNvPr>
              <p:cNvSpPr txBox="1"/>
              <p:nvPr/>
            </p:nvSpPr>
            <p:spPr>
              <a:xfrm>
                <a:off x="8842943" y="5825922"/>
                <a:ext cx="36201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C00000"/>
                    </a:solidFill>
                  </a:rPr>
                  <a:t>Bob’s inputs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30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 )</m:t>
                      </m:r>
                    </m:oMath>
                  </m:oMathPara>
                </a14:m>
                <a:endParaRPr lang="en-US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AC96A1A-6F13-2647-AD28-E725ACB3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943" y="5825922"/>
                <a:ext cx="3620127" cy="1015663"/>
              </a:xfrm>
              <a:prstGeom prst="rect">
                <a:avLst/>
              </a:prstGeom>
              <a:blipFill>
                <a:blip r:embed="rId8"/>
                <a:stretch>
                  <a:fillRect t="-6173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6D7C71EA-1952-6849-ACAA-22250B4287AE}"/>
              </a:ext>
            </a:extLst>
          </p:cNvPr>
          <p:cNvSpPr txBox="1"/>
          <p:nvPr/>
        </p:nvSpPr>
        <p:spPr>
          <a:xfrm>
            <a:off x="8262649" y="4619704"/>
            <a:ext cx="197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Hidden block of shared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F2C29ED-2972-AB45-A50B-A4F6A53261CF}"/>
                  </a:ext>
                </a:extLst>
              </p:cNvPr>
              <p:cNvSpPr/>
              <p:nvPr/>
            </p:nvSpPr>
            <p:spPr>
              <a:xfrm>
                <a:off x="5870774" y="4154221"/>
                <a:ext cx="21818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∘⋯∘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F2C29ED-2972-AB45-A50B-A4F6A5326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774" y="4154221"/>
                <a:ext cx="2181879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13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101" grpId="0" animBg="1"/>
      <p:bldP spid="104" grpId="0" animBg="1"/>
      <p:bldP spid="110" grpId="0"/>
      <p:bldP spid="111" grpId="0"/>
      <p:bldP spid="114" grpId="0"/>
      <p:bldP spid="1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F542-599D-C243-B8F2-381BCAB9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05"/>
            <a:ext cx="10847294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Quick detour: amortized vs non-amortized CRG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BB0A3B-239E-6A42-A4D6-FF379AA5E0A8}"/>
              </a:ext>
            </a:extLst>
          </p:cNvPr>
          <p:cNvSpPr/>
          <p:nvPr/>
        </p:nvSpPr>
        <p:spPr>
          <a:xfrm>
            <a:off x="266700" y="3368824"/>
            <a:ext cx="11045456" cy="32997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B3C8D0-69D2-994F-84FD-1B5782D4610B}"/>
                  </a:ext>
                </a:extLst>
              </p:cNvPr>
              <p:cNvSpPr txBox="1"/>
              <p:nvPr/>
            </p:nvSpPr>
            <p:spPr>
              <a:xfrm>
                <a:off x="489984" y="3509281"/>
                <a:ext cx="10590028" cy="2788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Definition (Amortized CRG rates; eliminating some technical details):</a:t>
                </a:r>
              </a:p>
              <a:p>
                <a:r>
                  <a:rPr lang="en-US" sz="2400" dirty="0"/>
                  <a:t>Tuple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-achievable for CRG </a:t>
                </a:r>
                <a:r>
                  <a:rPr lang="en-US" sz="2400" dirty="0"/>
                  <a:t>under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if there are protocols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 with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iid, producing output keys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 so that: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”Amortized communication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”: 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limsup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𝐶𝐶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b="0" dirty="0"/>
                  <a:t>“Amortized key entropy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/>
                  <a:t>”: 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liminf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b="0" dirty="0"/>
                  <a:t>“Key agreement probability close to 1”: 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→0</m:t>
                        </m:r>
                      </m:e>
                    </m:func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B3C8D0-69D2-994F-84FD-1B5782D46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84" y="3509281"/>
                <a:ext cx="10590028" cy="2788584"/>
              </a:xfrm>
              <a:prstGeom prst="rect">
                <a:avLst/>
              </a:prstGeom>
              <a:blipFill>
                <a:blip r:embed="rId3"/>
                <a:stretch>
                  <a:fillRect l="-839" t="-181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24B58B57-C090-334E-8483-A7CB1636D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378" y="1288580"/>
            <a:ext cx="8854649" cy="20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6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99EB-1FDD-DE44-9E5F-339F1BF6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56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Common Randomness Generation (CRG)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6E5183-F435-8146-B491-1400E23D5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12797"/>
                <a:ext cx="10515600" cy="51248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</a:t>
                </a:r>
                <a:r>
                  <a:rPr lang="en-US" b="1" dirty="0">
                    <a:solidFill>
                      <a:schemeClr val="accent1"/>
                    </a:solidFill>
                  </a:rPr>
                  <a:t>source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&amp; iid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rounds</a:t>
                </a:r>
                <a:r>
                  <a:rPr lang="en-US" dirty="0"/>
                  <a:t> of communication via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Goal: output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of Alice, Bob satisfy: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b="0" i="0" dirty="0">
                    <a:latin typeface="Cambria Math" panose="02040503050406030204" pitchFamily="18" charset="0"/>
                  </a:rPr>
                  <a:t>with high probability.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have large entropy.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6E5183-F435-8146-B491-1400E23D5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12797"/>
                <a:ext cx="10515600" cy="5124893"/>
              </a:xfrm>
              <a:blipFill>
                <a:blip r:embed="rId3"/>
                <a:stretch>
                  <a:fillRect l="-965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828E678-6FD6-6546-B593-8C2B165843EE}"/>
              </a:ext>
            </a:extLst>
          </p:cNvPr>
          <p:cNvGrpSpPr/>
          <p:nvPr/>
        </p:nvGrpSpPr>
        <p:grpSpPr>
          <a:xfrm>
            <a:off x="1975958" y="2863996"/>
            <a:ext cx="2013358" cy="1098958"/>
            <a:chOff x="2525086" y="2885813"/>
            <a:chExt cx="2013358" cy="109895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7649E60-D36B-9C48-BA1E-D786A81DFC5B}"/>
                </a:ext>
              </a:extLst>
            </p:cNvPr>
            <p:cNvSpPr/>
            <p:nvPr/>
          </p:nvSpPr>
          <p:spPr>
            <a:xfrm>
              <a:off x="2525086" y="2885813"/>
              <a:ext cx="2013358" cy="10989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7EDD5D-4F1A-9841-B62C-527C3E5C678F}"/>
                </a:ext>
              </a:extLst>
            </p:cNvPr>
            <p:cNvSpPr txBox="1"/>
            <p:nvPr/>
          </p:nvSpPr>
          <p:spPr>
            <a:xfrm>
              <a:off x="3087148" y="3182778"/>
              <a:ext cx="11073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002060"/>
                  </a:solidFill>
                </a:rPr>
                <a:t>Alice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98208B-CCD3-1047-9E22-2EBE47AD5DA4}"/>
              </a:ext>
            </a:extLst>
          </p:cNvPr>
          <p:cNvGrpSpPr/>
          <p:nvPr/>
        </p:nvGrpSpPr>
        <p:grpSpPr>
          <a:xfrm>
            <a:off x="7140431" y="2863997"/>
            <a:ext cx="2013358" cy="1098958"/>
            <a:chOff x="2525086" y="2885813"/>
            <a:chExt cx="2013358" cy="1098958"/>
          </a:xfrm>
          <a:solidFill>
            <a:srgbClr val="FF0000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BE8E1CD-82E7-A947-B6FB-673223E05B8D}"/>
                </a:ext>
              </a:extLst>
            </p:cNvPr>
            <p:cNvSpPr/>
            <p:nvPr/>
          </p:nvSpPr>
          <p:spPr>
            <a:xfrm>
              <a:off x="2525086" y="2885813"/>
              <a:ext cx="2013358" cy="10989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076763-4B94-2544-80B7-671D8FFCF0BD}"/>
                </a:ext>
              </a:extLst>
            </p:cNvPr>
            <p:cNvSpPr txBox="1"/>
            <p:nvPr/>
          </p:nvSpPr>
          <p:spPr>
            <a:xfrm>
              <a:off x="3137482" y="3189070"/>
              <a:ext cx="1107347" cy="49244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C00000"/>
                  </a:solidFill>
                </a:rPr>
                <a:t>Bob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2D14C8-750E-FA40-9C30-ADFDD787A4EA}"/>
                  </a:ext>
                </a:extLst>
              </p:cNvPr>
              <p:cNvSpPr txBox="1"/>
              <p:nvPr/>
            </p:nvSpPr>
            <p:spPr>
              <a:xfrm>
                <a:off x="385894" y="3160961"/>
                <a:ext cx="1392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2D14C8-750E-FA40-9C30-ADFDD787A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4" y="3160961"/>
                <a:ext cx="1392572" cy="461665"/>
              </a:xfrm>
              <a:prstGeom prst="rect">
                <a:avLst/>
              </a:prstGeom>
              <a:blipFill>
                <a:blip r:embed="rId4"/>
                <a:stretch>
                  <a:fillRect r="-18018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A916C6-84E1-3349-BD48-3F85132CE5B4}"/>
                  </a:ext>
                </a:extLst>
              </p:cNvPr>
              <p:cNvSpPr txBox="1"/>
              <p:nvPr/>
            </p:nvSpPr>
            <p:spPr>
              <a:xfrm>
                <a:off x="9312480" y="3160961"/>
                <a:ext cx="1392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A916C6-84E1-3349-BD48-3F85132CE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480" y="3160961"/>
                <a:ext cx="1392572" cy="461665"/>
              </a:xfrm>
              <a:prstGeom prst="rect">
                <a:avLst/>
              </a:prstGeom>
              <a:blipFill>
                <a:blip r:embed="rId5"/>
                <a:stretch>
                  <a:fillRect r="-7207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BED401-16D9-CA41-A53B-468AACF63940}"/>
              </a:ext>
            </a:extLst>
          </p:cNvPr>
          <p:cNvCxnSpPr>
            <a:cxnSpLocks/>
          </p:cNvCxnSpPr>
          <p:nvPr/>
        </p:nvCxnSpPr>
        <p:spPr>
          <a:xfrm>
            <a:off x="4090153" y="2798536"/>
            <a:ext cx="2899450" cy="7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BC319F-DD88-C44E-A42C-D77C6543EE49}"/>
              </a:ext>
            </a:extLst>
          </p:cNvPr>
          <p:cNvCxnSpPr>
            <a:cxnSpLocks/>
          </p:cNvCxnSpPr>
          <p:nvPr/>
        </p:nvCxnSpPr>
        <p:spPr>
          <a:xfrm flipH="1" flipV="1">
            <a:off x="4121092" y="3208696"/>
            <a:ext cx="2851913" cy="308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658434-538A-A644-A50F-3BF9462B9746}"/>
              </a:ext>
            </a:extLst>
          </p:cNvPr>
          <p:cNvCxnSpPr>
            <a:cxnSpLocks/>
          </p:cNvCxnSpPr>
          <p:nvPr/>
        </p:nvCxnSpPr>
        <p:spPr>
          <a:xfrm>
            <a:off x="4148007" y="3563304"/>
            <a:ext cx="2857851" cy="147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67C5D2-A03D-6145-90C2-B6C2EAEC5BC7}"/>
              </a:ext>
            </a:extLst>
          </p:cNvPr>
          <p:cNvCxnSpPr>
            <a:cxnSpLocks/>
          </p:cNvCxnSpPr>
          <p:nvPr/>
        </p:nvCxnSpPr>
        <p:spPr>
          <a:xfrm flipH="1">
            <a:off x="4090153" y="3938131"/>
            <a:ext cx="2875682" cy="670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8CCBAC-4893-DD43-8834-BF1DC072BEED}"/>
              </a:ext>
            </a:extLst>
          </p:cNvPr>
          <p:cNvCxnSpPr>
            <a:cxnSpLocks/>
          </p:cNvCxnSpPr>
          <p:nvPr/>
        </p:nvCxnSpPr>
        <p:spPr>
          <a:xfrm>
            <a:off x="4148007" y="4106436"/>
            <a:ext cx="28578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440F9F4-68D9-034E-90F4-15BCABCFC1F8}"/>
                  </a:ext>
                </a:extLst>
              </p:cNvPr>
              <p:cNvSpPr/>
              <p:nvPr/>
            </p:nvSpPr>
            <p:spPr>
              <a:xfrm>
                <a:off x="4388378" y="2446662"/>
                <a:ext cx="2118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,…)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440F9F4-68D9-034E-90F4-15BCABCFC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378" y="2446662"/>
                <a:ext cx="2118272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9B1F354-45B6-DA42-A393-B96B01C12D57}"/>
                  </a:ext>
                </a:extLst>
              </p:cNvPr>
              <p:cNvSpPr/>
              <p:nvPr/>
            </p:nvSpPr>
            <p:spPr>
              <a:xfrm>
                <a:off x="4234329" y="2856306"/>
                <a:ext cx="2398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9B1F354-45B6-DA42-A393-B96B01C12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329" y="2856306"/>
                <a:ext cx="2398221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CFF04A0-AA86-E442-A98D-D76F8768FD88}"/>
                  </a:ext>
                </a:extLst>
              </p:cNvPr>
              <p:cNvSpPr/>
              <p:nvPr/>
            </p:nvSpPr>
            <p:spPr>
              <a:xfrm>
                <a:off x="4174600" y="3236580"/>
                <a:ext cx="2489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CFF04A0-AA86-E442-A98D-D76F8768F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600" y="3236580"/>
                <a:ext cx="248952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2B51A11-F1FB-4E43-88AB-2D38FCD8F0D8}"/>
                  </a:ext>
                </a:extLst>
              </p:cNvPr>
              <p:cNvSpPr/>
              <p:nvPr/>
            </p:nvSpPr>
            <p:spPr>
              <a:xfrm>
                <a:off x="4016298" y="3605912"/>
                <a:ext cx="2699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2B51A11-F1FB-4E43-88AB-2D38FCD8F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298" y="3605912"/>
                <a:ext cx="2699522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BF014C-B69F-8C47-B431-396B814FCF3E}"/>
                  </a:ext>
                </a:extLst>
              </p:cNvPr>
              <p:cNvSpPr/>
              <p:nvPr/>
            </p:nvSpPr>
            <p:spPr>
              <a:xfrm>
                <a:off x="5334534" y="3962954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BF014C-B69F-8C47-B431-396B814FC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534" y="3962954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Down Arrow 46">
            <a:extLst>
              <a:ext uri="{FF2B5EF4-FFF2-40B4-BE49-F238E27FC236}">
                <a16:creationId xmlns:a16="http://schemas.microsoft.com/office/drawing/2014/main" id="{8845076D-DEBD-114C-BE3E-BBEF5346A848}"/>
              </a:ext>
            </a:extLst>
          </p:cNvPr>
          <p:cNvSpPr/>
          <p:nvPr/>
        </p:nvSpPr>
        <p:spPr>
          <a:xfrm>
            <a:off x="2830152" y="3962954"/>
            <a:ext cx="256215" cy="35704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7A5EB37-5D91-3842-99F6-1147CA594323}"/>
                  </a:ext>
                </a:extLst>
              </p:cNvPr>
              <p:cNvSpPr txBox="1"/>
              <p:nvPr/>
            </p:nvSpPr>
            <p:spPr>
              <a:xfrm>
                <a:off x="838201" y="4332286"/>
                <a:ext cx="42119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,…)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7A5EB37-5D91-3842-99F6-1147CA594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4332286"/>
                <a:ext cx="4211972" cy="461665"/>
              </a:xfrm>
              <a:prstGeom prst="rect">
                <a:avLst/>
              </a:prstGeom>
              <a:blipFill>
                <a:blip r:embed="rId1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Down Arrow 48">
            <a:extLst>
              <a:ext uri="{FF2B5EF4-FFF2-40B4-BE49-F238E27FC236}">
                <a16:creationId xmlns:a16="http://schemas.microsoft.com/office/drawing/2014/main" id="{69826CBA-54EB-A340-BC5F-BA9E23BF1D4A}"/>
              </a:ext>
            </a:extLst>
          </p:cNvPr>
          <p:cNvSpPr/>
          <p:nvPr/>
        </p:nvSpPr>
        <p:spPr>
          <a:xfrm>
            <a:off x="8050285" y="3962954"/>
            <a:ext cx="256215" cy="35704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DA2894-BB01-7040-AF01-DCD80CBF6158}"/>
                  </a:ext>
                </a:extLst>
              </p:cNvPr>
              <p:cNvSpPr txBox="1"/>
              <p:nvPr/>
            </p:nvSpPr>
            <p:spPr>
              <a:xfrm>
                <a:off x="6192475" y="4332897"/>
                <a:ext cx="44447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DA2894-BB01-7040-AF01-DCD80CBF6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475" y="4332897"/>
                <a:ext cx="4444765" cy="461665"/>
              </a:xfrm>
              <a:prstGeom prst="rect">
                <a:avLst/>
              </a:prstGeom>
              <a:blipFill>
                <a:blip r:embed="rId1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5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1CC5-FC7A-674F-ACF7-2AFEE67B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Motivation for CRG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46AB1-187C-7841-BBC3-CBABEBF3CD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8558"/>
                <a:ext cx="10515600" cy="468840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Information-theoretically secure </a:t>
                </a:r>
                <a:r>
                  <a:rPr lang="en-US" sz="3200" b="1" dirty="0">
                    <a:solidFill>
                      <a:schemeClr val="accent1"/>
                    </a:solidFill>
                  </a:rPr>
                  <a:t>Secret Key Generation (SKG): </a:t>
                </a:r>
              </a:p>
              <a:p>
                <a:pPr lvl="1"/>
                <a:r>
                  <a:rPr lang="en-US" sz="2800" dirty="0"/>
                  <a:t>Same as CRG, but also require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to be secure against eavesdropper watching communication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800" dirty="0"/>
                  <a:t> .</a:t>
                </a:r>
              </a:p>
              <a:p>
                <a:pPr lvl="1"/>
                <a:r>
                  <a:rPr lang="en-US" sz="2800" dirty="0"/>
                  <a:t>Once parties agree on a key, can use 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private-key crypto </a:t>
                </a:r>
                <a:r>
                  <a:rPr lang="en-US" sz="2800" dirty="0"/>
                  <a:t>to communicate securely, so avoid needing computational assumptions of 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public-key crypto</a:t>
                </a:r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/>
                  <a:t>(Our results for CRG give analogous immediate corollaries for SKG.)</a:t>
                </a:r>
              </a:p>
              <a:p>
                <a:r>
                  <a:rPr lang="en-US" sz="3200" b="1" dirty="0">
                    <a:solidFill>
                      <a:schemeClr val="accent1"/>
                    </a:solidFill>
                  </a:rPr>
                  <a:t>Communication complexity </a:t>
                </a:r>
                <a:r>
                  <a:rPr lang="en-US" sz="3200" dirty="0"/>
                  <a:t>w/ imperfectly shared randomness:</a:t>
                </a:r>
              </a:p>
              <a:p>
                <a:pPr lvl="1"/>
                <a:r>
                  <a:rPr lang="en-US" sz="2800" dirty="0"/>
                  <a:t>Generating shared key is one way to proceed.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46AB1-187C-7841-BBC3-CBABEBF3C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8558"/>
                <a:ext cx="10515600" cy="4688405"/>
              </a:xfrm>
              <a:blipFill>
                <a:blip r:embed="rId3"/>
                <a:stretch>
                  <a:fillRect l="-1206" t="-3243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5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3864-DDE2-9247-9A81-FA704BE0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Round separations in CRG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CF957-BE69-9340-A67B-4C75BB70A1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000" dirty="0"/>
                  <a:t>Two measures of efficiency in CRG:</a:t>
                </a:r>
              </a:p>
              <a:p>
                <a:pPr lvl="1"/>
                <a:r>
                  <a:rPr lang="en-US" sz="2600" dirty="0"/>
                  <a:t>Total number of communicated bits,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1"/>
                <a:r>
                  <a:rPr lang="en-US" sz="2600" dirty="0"/>
                  <a:t>Number of rounds of interaction (i.e., number of messages),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3000" b="1" dirty="0">
                    <a:solidFill>
                      <a:schemeClr val="accent1"/>
                    </a:solidFill>
                  </a:rPr>
                  <a:t>Main question: are there sources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3000" b="1" dirty="0">
                    <a:solidFill>
                      <a:schemeClr val="accent1"/>
                    </a:solidFill>
                  </a:rPr>
                  <a:t> such that having more rounds can lead to lower communication protocols for CRG?</a:t>
                </a:r>
              </a:p>
              <a:p>
                <a:r>
                  <a:rPr lang="en-US" sz="3000" dirty="0"/>
                  <a:t>[</a:t>
                </a:r>
                <a:r>
                  <a:rPr lang="en-US" sz="3000" dirty="0" err="1"/>
                  <a:t>Bafna</a:t>
                </a:r>
                <a:r>
                  <a:rPr lang="en-US" sz="3000" dirty="0"/>
                  <a:t> et al., SODA’19]: answer is “yes” in so-called </a:t>
                </a:r>
                <a:r>
                  <a:rPr lang="en-US" sz="3000" i="1" dirty="0">
                    <a:solidFill>
                      <a:srgbClr val="C00000"/>
                    </a:solidFill>
                  </a:rPr>
                  <a:t>non-amortized setting</a:t>
                </a:r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[This work]: answer is “yes” in the </a:t>
                </a:r>
                <a:r>
                  <a:rPr lang="en-US" sz="3000" i="1" dirty="0">
                    <a:solidFill>
                      <a:srgbClr val="C00000"/>
                    </a:solidFill>
                  </a:rPr>
                  <a:t>amortized setting</a:t>
                </a:r>
                <a:r>
                  <a:rPr lang="en-US" sz="3000" i="1" dirty="0"/>
                  <a:t>.</a:t>
                </a:r>
              </a:p>
              <a:p>
                <a:pPr lvl="1"/>
                <a:r>
                  <a:rPr lang="en-US" sz="2600" dirty="0"/>
                  <a:t>Also: we show stronger tradeoff than [</a:t>
                </a:r>
                <a:r>
                  <a:rPr lang="en-US" sz="2600" dirty="0" err="1"/>
                  <a:t>Bafna</a:t>
                </a:r>
                <a:r>
                  <a:rPr lang="en-US" sz="2600" dirty="0"/>
                  <a:t> et al.] for both settings.</a:t>
                </a:r>
              </a:p>
              <a:p>
                <a:endParaRPr lang="en-US" sz="3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CF957-BE69-9340-A67B-4C75BB70A1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216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E887DAB-08EB-7349-8720-90BD78144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12" y="135576"/>
            <a:ext cx="5616388" cy="131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F542-599D-C243-B8F2-381BCAB9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Amortized setting of CRG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C03F36-F644-7C4A-A61C-C0AA8ABFE7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628" y="1435894"/>
                <a:ext cx="10515600" cy="17964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-round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consists of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message functions.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Communication complexity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𝑪𝑪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𝚷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 is max number of bits communicated (taken over all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C03F36-F644-7C4A-A61C-C0AA8ABFE7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628" y="1435894"/>
                <a:ext cx="10515600" cy="1796404"/>
              </a:xfrm>
              <a:blipFill>
                <a:blip r:embed="rId2"/>
                <a:stretch>
                  <a:fillRect l="-965" t="-4895" r="-844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BB0A3B-239E-6A42-A4D6-FF379AA5E0A8}"/>
              </a:ext>
            </a:extLst>
          </p:cNvPr>
          <p:cNvSpPr/>
          <p:nvPr/>
        </p:nvSpPr>
        <p:spPr>
          <a:xfrm>
            <a:off x="266700" y="3368824"/>
            <a:ext cx="11045456" cy="32997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B3C8D0-69D2-994F-84FD-1B5782D4610B}"/>
                  </a:ext>
                </a:extLst>
              </p:cNvPr>
              <p:cNvSpPr txBox="1"/>
              <p:nvPr/>
            </p:nvSpPr>
            <p:spPr>
              <a:xfrm>
                <a:off x="489984" y="3509281"/>
                <a:ext cx="10590028" cy="303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Definition (Amortized CRG rates; eliminating some technical details):</a:t>
                </a:r>
              </a:p>
              <a:p>
                <a:r>
                  <a:rPr lang="en-US" sz="2400" dirty="0"/>
                  <a:t>Tuple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-achievable for CRG </a:t>
                </a:r>
                <a:r>
                  <a:rPr lang="en-US" sz="2400" dirty="0"/>
                  <a:t>under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if there are protocols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 with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iid, producing output keys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 so that: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”Amortized communication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”: 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limsup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𝐶𝐶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b="0" dirty="0"/>
                  <a:t>“Amortized key entropy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b="0" dirty="0"/>
                  <a:t>”: 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liminf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b="0" dirty="0"/>
                  <a:t>“Key disagreement probability close to 0”: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B3C8D0-69D2-994F-84FD-1B5782D46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84" y="3509281"/>
                <a:ext cx="10590028" cy="3032946"/>
              </a:xfrm>
              <a:prstGeom prst="rect">
                <a:avLst/>
              </a:prstGeom>
              <a:blipFill>
                <a:blip r:embed="rId3"/>
                <a:stretch>
                  <a:fillRect l="-839" t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24B58B57-C090-334E-8483-A7CB1636D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814" y="151020"/>
            <a:ext cx="5469122" cy="1284874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C701985-A680-624D-8D34-C0E8B55156AB}"/>
              </a:ext>
            </a:extLst>
          </p:cNvPr>
          <p:cNvSpPr/>
          <p:nvPr/>
        </p:nvSpPr>
        <p:spPr>
          <a:xfrm>
            <a:off x="981636" y="2334497"/>
            <a:ext cx="1963270" cy="1438835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864747-62D1-1F4F-9FD4-DA47007DFCBA}"/>
                  </a:ext>
                </a:extLst>
              </p:cNvPr>
              <p:cNvSpPr txBox="1"/>
              <p:nvPr/>
            </p:nvSpPr>
            <p:spPr>
              <a:xfrm>
                <a:off x="1021977" y="2474971"/>
                <a:ext cx="19229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 communication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 key length (entropy)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864747-62D1-1F4F-9FD4-DA47007DF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77" y="2474971"/>
                <a:ext cx="1922929" cy="1200329"/>
              </a:xfrm>
              <a:prstGeom prst="rect">
                <a:avLst/>
              </a:prstGeom>
              <a:blipFill>
                <a:blip r:embed="rId5"/>
                <a:stretch>
                  <a:fillRect l="-1961"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1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30B22F-7E7F-0440-8227-5A4F6EB58D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Representative shape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-achievable region for some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30B22F-7E7F-0440-8227-5A4F6EB58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 t="-13333" b="-2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F1D630-0B26-684C-BA83-395271654F0C}"/>
              </a:ext>
            </a:extLst>
          </p:cNvPr>
          <p:cNvCxnSpPr/>
          <p:nvPr/>
        </p:nvCxnSpPr>
        <p:spPr>
          <a:xfrm>
            <a:off x="2417523" y="1979112"/>
            <a:ext cx="0" cy="38454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9C71A5-7736-1E49-8DD2-E2C7CBC793A9}"/>
              </a:ext>
            </a:extLst>
          </p:cNvPr>
          <p:cNvCxnSpPr/>
          <p:nvPr/>
        </p:nvCxnSpPr>
        <p:spPr>
          <a:xfrm flipH="1">
            <a:off x="2417523" y="5824603"/>
            <a:ext cx="67390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EF335B-BF67-D842-B8A4-2A924C0417B7}"/>
                  </a:ext>
                </a:extLst>
              </p:cNvPr>
              <p:cNvSpPr txBox="1"/>
              <p:nvPr/>
            </p:nvSpPr>
            <p:spPr>
              <a:xfrm>
                <a:off x="4308953" y="6062597"/>
                <a:ext cx="38830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Communication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EF335B-BF67-D842-B8A4-2A924C041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953" y="6062597"/>
                <a:ext cx="3883069" cy="553998"/>
              </a:xfrm>
              <a:prstGeom prst="rect">
                <a:avLst/>
              </a:prstGeom>
              <a:blipFill>
                <a:blip r:embed="rId3"/>
                <a:stretch>
                  <a:fillRect l="-3257" t="-11111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519346-AB7E-294A-8684-F75494D5BECD}"/>
                  </a:ext>
                </a:extLst>
              </p:cNvPr>
              <p:cNvSpPr txBox="1"/>
              <p:nvPr/>
            </p:nvSpPr>
            <p:spPr>
              <a:xfrm>
                <a:off x="137787" y="3249814"/>
                <a:ext cx="300624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Key length (entropy)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519346-AB7E-294A-8684-F75494D5B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3249814"/>
                <a:ext cx="3006246" cy="1015663"/>
              </a:xfrm>
              <a:prstGeom prst="rect">
                <a:avLst/>
              </a:prstGeom>
              <a:blipFill>
                <a:blip r:embed="rId4"/>
                <a:stretch>
                  <a:fillRect l="-4202" t="-6173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>
            <a:extLst>
              <a:ext uri="{FF2B5EF4-FFF2-40B4-BE49-F238E27FC236}">
                <a16:creationId xmlns:a16="http://schemas.microsoft.com/office/drawing/2014/main" id="{F219C70A-3CB0-9244-8464-23D0AA317632}"/>
              </a:ext>
            </a:extLst>
          </p:cNvPr>
          <p:cNvSpPr/>
          <p:nvPr/>
        </p:nvSpPr>
        <p:spPr>
          <a:xfrm>
            <a:off x="2317314" y="2918564"/>
            <a:ext cx="7252562" cy="7650273"/>
          </a:xfrm>
          <a:prstGeom prst="arc">
            <a:avLst>
              <a:gd name="adj1" fmla="val 11700535"/>
              <a:gd name="adj2" fmla="val 14980319"/>
            </a:avLst>
          </a:prstGeom>
          <a:ln w="444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1DF556-9C87-5341-8295-1C3E71A53C57}"/>
              </a:ext>
            </a:extLst>
          </p:cNvPr>
          <p:cNvCxnSpPr/>
          <p:nvPr/>
        </p:nvCxnSpPr>
        <p:spPr>
          <a:xfrm flipV="1">
            <a:off x="4597051" y="1728429"/>
            <a:ext cx="3720230" cy="1465871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36A4E7-5493-E543-AEA8-0143E7E8AE02}"/>
              </a:ext>
            </a:extLst>
          </p:cNvPr>
          <p:cNvCxnSpPr/>
          <p:nvPr/>
        </p:nvCxnSpPr>
        <p:spPr>
          <a:xfrm>
            <a:off x="2793304" y="4872625"/>
            <a:ext cx="0" cy="951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E3B0E6-C646-4C4C-8E24-1553C507F893}"/>
              </a:ext>
            </a:extLst>
          </p:cNvPr>
          <p:cNvCxnSpPr>
            <a:cxnSpLocks/>
          </p:cNvCxnSpPr>
          <p:nvPr/>
        </p:nvCxnSpPr>
        <p:spPr>
          <a:xfrm>
            <a:off x="3697266" y="3757645"/>
            <a:ext cx="0" cy="2066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BC77DA-9586-744A-9B8A-94C9CAB573F6}"/>
              </a:ext>
            </a:extLst>
          </p:cNvPr>
          <p:cNvCxnSpPr>
            <a:cxnSpLocks/>
          </p:cNvCxnSpPr>
          <p:nvPr/>
        </p:nvCxnSpPr>
        <p:spPr>
          <a:xfrm>
            <a:off x="4726487" y="3194300"/>
            <a:ext cx="0" cy="2630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665E26-CA1A-D043-9E9A-E59ECEA0C417}"/>
              </a:ext>
            </a:extLst>
          </p:cNvPr>
          <p:cNvCxnSpPr>
            <a:cxnSpLocks/>
          </p:cNvCxnSpPr>
          <p:nvPr/>
        </p:nvCxnSpPr>
        <p:spPr>
          <a:xfrm>
            <a:off x="5787024" y="2755726"/>
            <a:ext cx="0" cy="3068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351C42-394F-CC4B-90D6-0F8E61F9BF9C}"/>
              </a:ext>
            </a:extLst>
          </p:cNvPr>
          <p:cNvCxnSpPr>
            <a:cxnSpLocks/>
          </p:cNvCxnSpPr>
          <p:nvPr/>
        </p:nvCxnSpPr>
        <p:spPr>
          <a:xfrm>
            <a:off x="6866350" y="2292263"/>
            <a:ext cx="0" cy="3507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13FA9A-A419-9B40-890F-2D6F0BF246A1}"/>
              </a:ext>
            </a:extLst>
          </p:cNvPr>
          <p:cNvCxnSpPr>
            <a:cxnSpLocks/>
          </p:cNvCxnSpPr>
          <p:nvPr/>
        </p:nvCxnSpPr>
        <p:spPr>
          <a:xfrm>
            <a:off x="7933150" y="1891430"/>
            <a:ext cx="0" cy="3908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1E4345D-E49A-0C4F-A6FA-20D988E574DB}"/>
              </a:ext>
            </a:extLst>
          </p:cNvPr>
          <p:cNvSpPr txBox="1"/>
          <p:nvPr/>
        </p:nvSpPr>
        <p:spPr>
          <a:xfrm>
            <a:off x="8668011" y="3569918"/>
            <a:ext cx="176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46DEAE-71A6-B846-9558-FEDAFF4A396D}"/>
                  </a:ext>
                </a:extLst>
              </p:cNvPr>
              <p:cNvSpPr txBox="1"/>
              <p:nvPr/>
            </p:nvSpPr>
            <p:spPr>
              <a:xfrm>
                <a:off x="4058432" y="3782332"/>
                <a:ext cx="425884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000" i="1" dirty="0">
                    <a:solidFill>
                      <a:schemeClr val="accent1"/>
                    </a:solidFill>
                  </a:rPr>
                  <a:t>-achievable tuples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i="1" dirty="0">
                    <a:solidFill>
                      <a:schemeClr val="accent1"/>
                    </a:solidFill>
                  </a:rPr>
                  <a:t> in shaded blue region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46DEAE-71A6-B846-9558-FEDAFF4A3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432" y="3782332"/>
                <a:ext cx="4258849" cy="1015663"/>
              </a:xfrm>
              <a:prstGeom prst="rect">
                <a:avLst/>
              </a:prstGeom>
              <a:blipFill>
                <a:blip r:embed="rId5"/>
                <a:stretch>
                  <a:fillRect t="-6173" r="-893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26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30B22F-7E7F-0440-8227-5A4F6EB58D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Our question: exists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so that increasing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increases size of achievable region?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30B22F-7E7F-0440-8227-5A4F6EB58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 t="-13333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F1D630-0B26-684C-BA83-395271654F0C}"/>
              </a:ext>
            </a:extLst>
          </p:cNvPr>
          <p:cNvCxnSpPr/>
          <p:nvPr/>
        </p:nvCxnSpPr>
        <p:spPr>
          <a:xfrm>
            <a:off x="2417523" y="1979112"/>
            <a:ext cx="0" cy="38454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9C71A5-7736-1E49-8DD2-E2C7CBC793A9}"/>
              </a:ext>
            </a:extLst>
          </p:cNvPr>
          <p:cNvCxnSpPr/>
          <p:nvPr/>
        </p:nvCxnSpPr>
        <p:spPr>
          <a:xfrm flipH="1">
            <a:off x="2417523" y="5824603"/>
            <a:ext cx="67390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EF335B-BF67-D842-B8A4-2A924C0417B7}"/>
                  </a:ext>
                </a:extLst>
              </p:cNvPr>
              <p:cNvSpPr txBox="1"/>
              <p:nvPr/>
            </p:nvSpPr>
            <p:spPr>
              <a:xfrm>
                <a:off x="4308953" y="6062597"/>
                <a:ext cx="38830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Communication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EF335B-BF67-D842-B8A4-2A924C041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953" y="6062597"/>
                <a:ext cx="3883069" cy="553998"/>
              </a:xfrm>
              <a:prstGeom prst="rect">
                <a:avLst/>
              </a:prstGeom>
              <a:blipFill>
                <a:blip r:embed="rId4"/>
                <a:stretch>
                  <a:fillRect l="-3257" t="-11111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519346-AB7E-294A-8684-F75494D5BECD}"/>
                  </a:ext>
                </a:extLst>
              </p:cNvPr>
              <p:cNvSpPr txBox="1"/>
              <p:nvPr/>
            </p:nvSpPr>
            <p:spPr>
              <a:xfrm>
                <a:off x="137787" y="3249814"/>
                <a:ext cx="300624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Key length (entropy)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519346-AB7E-294A-8684-F75494D5B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3249814"/>
                <a:ext cx="3006246" cy="1015663"/>
              </a:xfrm>
              <a:prstGeom prst="rect">
                <a:avLst/>
              </a:prstGeom>
              <a:blipFill>
                <a:blip r:embed="rId5"/>
                <a:stretch>
                  <a:fillRect l="-4202" t="-6173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>
            <a:extLst>
              <a:ext uri="{FF2B5EF4-FFF2-40B4-BE49-F238E27FC236}">
                <a16:creationId xmlns:a16="http://schemas.microsoft.com/office/drawing/2014/main" id="{F219C70A-3CB0-9244-8464-23D0AA317632}"/>
              </a:ext>
            </a:extLst>
          </p:cNvPr>
          <p:cNvSpPr/>
          <p:nvPr/>
        </p:nvSpPr>
        <p:spPr>
          <a:xfrm>
            <a:off x="2317314" y="2982738"/>
            <a:ext cx="7252562" cy="7586099"/>
          </a:xfrm>
          <a:prstGeom prst="arc">
            <a:avLst>
              <a:gd name="adj1" fmla="val 11700535"/>
              <a:gd name="adj2" fmla="val 14980319"/>
            </a:avLst>
          </a:prstGeom>
          <a:ln w="444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1DF556-9C87-5341-8295-1C3E71A53C57}"/>
              </a:ext>
            </a:extLst>
          </p:cNvPr>
          <p:cNvCxnSpPr/>
          <p:nvPr/>
        </p:nvCxnSpPr>
        <p:spPr>
          <a:xfrm flipV="1">
            <a:off x="4597051" y="1788389"/>
            <a:ext cx="3720230" cy="1465871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36A4E7-5493-E543-AEA8-0143E7E8AE02}"/>
              </a:ext>
            </a:extLst>
          </p:cNvPr>
          <p:cNvCxnSpPr/>
          <p:nvPr/>
        </p:nvCxnSpPr>
        <p:spPr>
          <a:xfrm>
            <a:off x="2793304" y="4872625"/>
            <a:ext cx="0" cy="951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E3B0E6-C646-4C4C-8E24-1553C507F893}"/>
              </a:ext>
            </a:extLst>
          </p:cNvPr>
          <p:cNvCxnSpPr>
            <a:cxnSpLocks/>
          </p:cNvCxnSpPr>
          <p:nvPr/>
        </p:nvCxnSpPr>
        <p:spPr>
          <a:xfrm>
            <a:off x="3697266" y="3757645"/>
            <a:ext cx="0" cy="2066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BC77DA-9586-744A-9B8A-94C9CAB573F6}"/>
              </a:ext>
            </a:extLst>
          </p:cNvPr>
          <p:cNvCxnSpPr>
            <a:cxnSpLocks/>
          </p:cNvCxnSpPr>
          <p:nvPr/>
        </p:nvCxnSpPr>
        <p:spPr>
          <a:xfrm>
            <a:off x="4726487" y="3194300"/>
            <a:ext cx="0" cy="2630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665E26-CA1A-D043-9E9A-E59ECEA0C417}"/>
              </a:ext>
            </a:extLst>
          </p:cNvPr>
          <p:cNvCxnSpPr>
            <a:cxnSpLocks/>
          </p:cNvCxnSpPr>
          <p:nvPr/>
        </p:nvCxnSpPr>
        <p:spPr>
          <a:xfrm>
            <a:off x="5787024" y="2755726"/>
            <a:ext cx="0" cy="3068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351C42-394F-CC4B-90D6-0F8E61F9BF9C}"/>
              </a:ext>
            </a:extLst>
          </p:cNvPr>
          <p:cNvCxnSpPr>
            <a:cxnSpLocks/>
          </p:cNvCxnSpPr>
          <p:nvPr/>
        </p:nvCxnSpPr>
        <p:spPr>
          <a:xfrm>
            <a:off x="6866350" y="2292263"/>
            <a:ext cx="0" cy="3507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13FA9A-A419-9B40-890F-2D6F0BF246A1}"/>
              </a:ext>
            </a:extLst>
          </p:cNvPr>
          <p:cNvCxnSpPr>
            <a:cxnSpLocks/>
          </p:cNvCxnSpPr>
          <p:nvPr/>
        </p:nvCxnSpPr>
        <p:spPr>
          <a:xfrm>
            <a:off x="7933150" y="1891430"/>
            <a:ext cx="0" cy="3908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1E4345D-E49A-0C4F-A6FA-20D988E574DB}"/>
              </a:ext>
            </a:extLst>
          </p:cNvPr>
          <p:cNvSpPr txBox="1"/>
          <p:nvPr/>
        </p:nvSpPr>
        <p:spPr>
          <a:xfrm>
            <a:off x="8668011" y="3569918"/>
            <a:ext cx="176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46DEAE-71A6-B846-9558-FEDAFF4A396D}"/>
                  </a:ext>
                </a:extLst>
              </p:cNvPr>
              <p:cNvSpPr txBox="1"/>
              <p:nvPr/>
            </p:nvSpPr>
            <p:spPr>
              <a:xfrm>
                <a:off x="8857992" y="3875262"/>
                <a:ext cx="309809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000" i="1" dirty="0">
                    <a:solidFill>
                      <a:schemeClr val="accent1"/>
                    </a:solidFill>
                  </a:rPr>
                  <a:t>-achievable tuples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i="1" dirty="0">
                    <a:solidFill>
                      <a:schemeClr val="accent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000" i="1" dirty="0">
                    <a:solidFill>
                      <a:schemeClr val="accent1"/>
                    </a:solidFill>
                  </a:rPr>
                  <a:t>  in blue region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46DEAE-71A6-B846-9558-FEDAFF4A3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992" y="3875262"/>
                <a:ext cx="3098096" cy="1477328"/>
              </a:xfrm>
              <a:prstGeom prst="rect">
                <a:avLst/>
              </a:prstGeom>
              <a:blipFill>
                <a:blip r:embed="rId6"/>
                <a:stretch>
                  <a:fillRect l="-1633" t="-427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>
            <a:extLst>
              <a:ext uri="{FF2B5EF4-FFF2-40B4-BE49-F238E27FC236}">
                <a16:creationId xmlns:a16="http://schemas.microsoft.com/office/drawing/2014/main" id="{3C0FE0C1-CA68-2E4C-91EB-D12540F2D59D}"/>
              </a:ext>
            </a:extLst>
          </p:cNvPr>
          <p:cNvSpPr/>
          <p:nvPr/>
        </p:nvSpPr>
        <p:spPr>
          <a:xfrm>
            <a:off x="2380989" y="3512704"/>
            <a:ext cx="3336099" cy="3914772"/>
          </a:xfrm>
          <a:prstGeom prst="arc">
            <a:avLst>
              <a:gd name="adj1" fmla="val 11700535"/>
              <a:gd name="adj2" fmla="val 14980319"/>
            </a:avLst>
          </a:prstGeom>
          <a:ln w="444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5DC1E7-D9D8-124F-AC8E-E51DD368A8F1}"/>
              </a:ext>
            </a:extLst>
          </p:cNvPr>
          <p:cNvCxnSpPr>
            <a:cxnSpLocks/>
          </p:cNvCxnSpPr>
          <p:nvPr/>
        </p:nvCxnSpPr>
        <p:spPr>
          <a:xfrm flipV="1">
            <a:off x="3306872" y="1716706"/>
            <a:ext cx="5034416" cy="1985305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BA602F-DBC7-6845-BB65-52639F81D042}"/>
              </a:ext>
            </a:extLst>
          </p:cNvPr>
          <p:cNvCxnSpPr>
            <a:cxnSpLocks/>
          </p:cNvCxnSpPr>
          <p:nvPr/>
        </p:nvCxnSpPr>
        <p:spPr>
          <a:xfrm flipV="1">
            <a:off x="3246328" y="3757645"/>
            <a:ext cx="0" cy="20669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CC22C8-2B9B-714F-8537-19ECE6344425}"/>
              </a:ext>
            </a:extLst>
          </p:cNvPr>
          <p:cNvCxnSpPr>
            <a:cxnSpLocks/>
          </p:cNvCxnSpPr>
          <p:nvPr/>
        </p:nvCxnSpPr>
        <p:spPr>
          <a:xfrm flipV="1">
            <a:off x="4212920" y="3303740"/>
            <a:ext cx="0" cy="25208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0ACE2D-0E08-4044-A0AB-4B1761563421}"/>
              </a:ext>
            </a:extLst>
          </p:cNvPr>
          <p:cNvCxnSpPr>
            <a:cxnSpLocks/>
          </p:cNvCxnSpPr>
          <p:nvPr/>
        </p:nvCxnSpPr>
        <p:spPr>
          <a:xfrm flipV="1">
            <a:off x="5279720" y="2918564"/>
            <a:ext cx="0" cy="29060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282959E-FD4F-1D4B-84A2-CFE58CFFE376}"/>
              </a:ext>
            </a:extLst>
          </p:cNvPr>
          <p:cNvCxnSpPr>
            <a:cxnSpLocks/>
          </p:cNvCxnSpPr>
          <p:nvPr/>
        </p:nvCxnSpPr>
        <p:spPr>
          <a:xfrm flipV="1">
            <a:off x="6359046" y="2467627"/>
            <a:ext cx="0" cy="33569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F10569C-C732-D745-86E6-EEC0858347B7}"/>
              </a:ext>
            </a:extLst>
          </p:cNvPr>
          <p:cNvCxnSpPr>
            <a:cxnSpLocks/>
          </p:cNvCxnSpPr>
          <p:nvPr/>
        </p:nvCxnSpPr>
        <p:spPr>
          <a:xfrm flipV="1">
            <a:off x="7413320" y="2079321"/>
            <a:ext cx="0" cy="37452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F80014-95B6-AE4B-A681-3E40A10BFACC}"/>
                  </a:ext>
                </a:extLst>
              </p:cNvPr>
              <p:cNvSpPr txBox="1"/>
              <p:nvPr/>
            </p:nvSpPr>
            <p:spPr>
              <a:xfrm>
                <a:off x="8701411" y="1556421"/>
                <a:ext cx="325154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000" i="1" dirty="0">
                    <a:solidFill>
                      <a:srgbClr val="C00000"/>
                    </a:solidFill>
                  </a:rPr>
                  <a:t>-achievable tuples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i="1" dirty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000" i="1" dirty="0">
                    <a:solidFill>
                      <a:srgbClr val="C00000"/>
                    </a:solidFill>
                  </a:rPr>
                  <a:t> in red region,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000" i="1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F80014-95B6-AE4B-A681-3E40A10BF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411" y="1556421"/>
                <a:ext cx="3251541" cy="1477328"/>
              </a:xfrm>
              <a:prstGeom prst="rect">
                <a:avLst/>
              </a:prstGeom>
              <a:blipFill>
                <a:blip r:embed="rId7"/>
                <a:stretch>
                  <a:fillRect l="-1556" t="-4274" r="-661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44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CBAD8-5822-0F46-B23A-32A3C1C7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76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Prior work: rounds-communication tradeoffs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942384-5443-FB46-8891-7BBDE44BFF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9218"/>
                <a:ext cx="10515600" cy="5902935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/>
                  <a:t>[</a:t>
                </a:r>
                <a:r>
                  <a:rPr lang="en-US" sz="3000" dirty="0" err="1"/>
                  <a:t>Ahlswede</a:t>
                </a:r>
                <a:r>
                  <a:rPr lang="en-US" sz="3000" dirty="0"/>
                  <a:t> &amp; </a:t>
                </a:r>
                <a:r>
                  <a:rPr lang="en-US" sz="3000" dirty="0" err="1"/>
                  <a:t>Csiszár</a:t>
                </a:r>
                <a:r>
                  <a:rPr lang="en-US" sz="3000" dirty="0"/>
                  <a:t>, ‘98], [Tyagi, ‘13], [Liu et al., ’16]: for all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000" dirty="0"/>
                  <a:t>, proved characterization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000" dirty="0"/>
                  <a:t>-achievable rates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000" dirty="0"/>
                  <a:t>:</a:t>
                </a:r>
              </a:p>
              <a:p>
                <a:pPr lvl="1"/>
                <a:r>
                  <a:rPr lang="en-US" sz="2600" b="1" dirty="0">
                    <a:solidFill>
                      <a:schemeClr val="accent1"/>
                    </a:solidFill>
                  </a:rPr>
                  <a:t>Single-letter characterization</a:t>
                </a:r>
                <a:r>
                  <a:rPr lang="en-US" sz="2600" dirty="0"/>
                  <a:t>: algorithm, given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dirty="0"/>
                  <a:t>, deciding whether some rate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i="1" dirty="0"/>
                  <a:t> </a:t>
                </a:r>
                <a:r>
                  <a:rPr lang="en-US" sz="2600" dirty="0"/>
                  <a:t>is arbitrarily close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-achievability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3000" b="1" dirty="0"/>
                  <a:t>Using above results</a:t>
                </a:r>
                <a:r>
                  <a:rPr lang="en-US" sz="3000" dirty="0"/>
                  <a:t>: 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000" dirty="0"/>
                  <a:t> is </a:t>
                </a:r>
                <a:r>
                  <a:rPr lang="en-US" sz="3000" b="1" dirty="0">
                    <a:solidFill>
                      <a:schemeClr val="accent1"/>
                    </a:solidFill>
                  </a:rPr>
                  <a:t>binary</a:t>
                </a:r>
                <a:r>
                  <a:rPr lang="en-US" sz="3000" dirty="0"/>
                  <a:t> (i.e.,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m:rPr>
                        <m:lit/>
                      </m:rPr>
                      <a:rPr lang="en-US" sz="3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3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000" dirty="0"/>
                  <a:t>) and </a:t>
                </a:r>
                <a:r>
                  <a:rPr lang="en-US" sz="3000" b="1" dirty="0">
                    <a:solidFill>
                      <a:schemeClr val="accent1"/>
                    </a:solidFill>
                  </a:rPr>
                  <a:t>symmetric</a:t>
                </a:r>
                <a:r>
                  <a:rPr lang="en-US" sz="3000" dirty="0"/>
                  <a:t>, </a:t>
                </a:r>
                <a:r>
                  <a:rPr lang="en-US" sz="3000" dirty="0">
                    <a:solidFill>
                      <a:srgbClr val="C00000"/>
                    </a:solidFill>
                  </a:rPr>
                  <a:t>additional rounds (probably) does not help</a:t>
                </a:r>
                <a:r>
                  <a:rPr lang="en-US" sz="3000" dirty="0"/>
                  <a:t>:</a:t>
                </a:r>
              </a:p>
              <a:p>
                <a:pPr lvl="1"/>
                <a:r>
                  <a:rPr lang="en-US" sz="2600" dirty="0"/>
                  <a:t>[Liu et al., ‘16] conjecture: set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600" dirty="0"/>
                  <a:t>-achievable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= set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-achievable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600" dirty="0"/>
                  <a:t> (+ prove a weak version of this).</a:t>
                </a:r>
              </a:p>
              <a:p>
                <a:r>
                  <a:rPr lang="en-US" sz="3000" dirty="0"/>
                  <a:t>For </a:t>
                </a:r>
                <a:r>
                  <a:rPr lang="en-US" sz="3000" b="1" dirty="0">
                    <a:solidFill>
                      <a:schemeClr val="accent1"/>
                    </a:solidFill>
                  </a:rPr>
                  <a:t>ternary</a:t>
                </a:r>
                <a:r>
                  <a:rPr lang="en-US" sz="3000" dirty="0"/>
                  <a:t> sources (i.e.,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3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0, 1, 2</m:t>
                    </m:r>
                    <m:r>
                      <m:rPr>
                        <m:lit/>
                      </m:rPr>
                      <a:rPr lang="en-US" sz="3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000" dirty="0"/>
                  <a:t>):</a:t>
                </a:r>
              </a:p>
              <a:p>
                <a:pPr lvl="1"/>
                <a:r>
                  <a:rPr lang="en-US" sz="2600" dirty="0"/>
                  <a:t>[Tyagi, ‘13]: showed there exists a ternary source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s.t.</a:t>
                </a:r>
                <a:r>
                  <a:rPr lang="en-US" sz="2600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sz="2600" dirty="0"/>
                  <a:t>   </a:t>
                </a:r>
                <a:r>
                  <a:rPr lang="en-US" sz="2600" dirty="0">
                    <a:solidFill>
                      <a:srgbClr val="C00000"/>
                    </a:solidFill>
                  </a:rPr>
                  <a:t>2-achievable region </a:t>
                </a:r>
                <a:r>
                  <a:rPr lang="en-US" sz="2600" dirty="0"/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dirty="0"/>
                  <a:t> is </a:t>
                </a:r>
                <a:r>
                  <a:rPr lang="en-US" sz="2600" dirty="0">
                    <a:solidFill>
                      <a:srgbClr val="C00000"/>
                    </a:solidFill>
                  </a:rPr>
                  <a:t>strictly larger </a:t>
                </a:r>
                <a:r>
                  <a:rPr lang="en-US" sz="2600" dirty="0"/>
                  <a:t>than </a:t>
                </a:r>
                <a:r>
                  <a:rPr lang="en-US" sz="2600" dirty="0">
                    <a:solidFill>
                      <a:srgbClr val="C00000"/>
                    </a:solidFill>
                  </a:rPr>
                  <a:t>1-achievable region</a:t>
                </a:r>
                <a:r>
                  <a:rPr lang="en-US" sz="2600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sz="2600" i="1" dirty="0"/>
                  <a:t>   </a:t>
                </a:r>
                <a:r>
                  <a:rPr lang="en-US" sz="2600" b="1" dirty="0"/>
                  <a:t>But</a:t>
                </a:r>
                <a:r>
                  <a:rPr lang="en-US" sz="2600" dirty="0"/>
                  <a:t>: 1. Only show a constant factor gap;</a:t>
                </a:r>
              </a:p>
              <a:p>
                <a:pPr marL="457200" lvl="1" indent="0">
                  <a:buNone/>
                </a:pPr>
                <a:r>
                  <a:rPr lang="en-US" sz="2600" dirty="0"/>
                  <a:t>           2. 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sz="26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942384-5443-FB46-8891-7BBDE44BF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9218"/>
                <a:ext cx="10515600" cy="5902935"/>
              </a:xfrm>
              <a:blipFill>
                <a:blip r:embed="rId3"/>
                <a:stretch>
                  <a:fillRect l="-1086" t="-1502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5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6356AD-37E4-014C-A11B-CFA99B2E1AF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Our theorem: exponential rounds-communication tradeoffs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6356AD-37E4-014C-A11B-CFA99B2E1A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 t="-13333" b="-2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807852A-BA85-9448-B6B2-83865A4765E5}"/>
              </a:ext>
            </a:extLst>
          </p:cNvPr>
          <p:cNvSpPr/>
          <p:nvPr/>
        </p:nvSpPr>
        <p:spPr>
          <a:xfrm>
            <a:off x="838199" y="1603333"/>
            <a:ext cx="10515599" cy="3765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CAD578-B89E-3548-B7AD-F8A0CB15EDF1}"/>
                  </a:ext>
                </a:extLst>
              </p:cNvPr>
              <p:cNvSpPr txBox="1"/>
              <p:nvPr/>
            </p:nvSpPr>
            <p:spPr>
              <a:xfrm>
                <a:off x="1252603" y="1791223"/>
                <a:ext cx="9482202" cy="3765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rgbClr val="C00000"/>
                    </a:solidFill>
                  </a:rPr>
                  <a:t>Theorem [This work]:</a:t>
                </a:r>
              </a:p>
              <a:p>
                <a:r>
                  <a:rPr lang="en-US" sz="3000" dirty="0"/>
                  <a:t>For all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3000" dirty="0"/>
                  <a:t>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000" dirty="0"/>
                  <a:t>, there is a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000" dirty="0"/>
                  <a:t> so that: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3000" b="0" dirty="0" err="1"/>
                  <a:t>s.t.</a:t>
                </a:r>
                <a:r>
                  <a:rPr lang="en-US" sz="3000" b="0" dirty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</a:t>
                </a:r>
                <a:r>
                  <a:rPr lang="en-US" sz="3000" dirty="0"/>
                  <a:t>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US" sz="3000" dirty="0">
                    <a:solidFill>
                      <a:schemeClr val="accent1"/>
                    </a:solidFill>
                  </a:rPr>
                  <a:t>-</a:t>
                </a:r>
                <a:r>
                  <a:rPr lang="en-US" sz="3000" dirty="0"/>
                  <a:t>achievable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3000" dirty="0"/>
              </a:p>
              <a:p>
                <a:r>
                  <a:rPr lang="en-US" sz="3000" dirty="0"/>
                  <a:t>But:</a:t>
                </a:r>
                <a:endParaRPr lang="en-US" sz="3000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3000" b="0" dirty="0"/>
                  <a:t>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</a:t>
                </a:r>
                <a:r>
                  <a:rPr lang="en-US" sz="3000" dirty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/>
                  <a:t>-achievable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000" dirty="0"/>
                  <a:t>, then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func>
                          <m:funcPr>
                            <m:ctrlPr>
                              <a:rPr lang="en-US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000" dirty="0">
                    <a:solidFill>
                      <a:srgbClr val="C00000"/>
                    </a:solidFill>
                  </a:rPr>
                  <a:t> </a:t>
                </a:r>
                <a:r>
                  <a:rPr lang="en-US" sz="3000" dirty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3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</a:t>
                </a:r>
                <a:r>
                  <a:rPr lang="en-US" sz="3000" dirty="0"/>
                  <a:t>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000" dirty="0"/>
                  <a:t>-achievable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000" dirty="0"/>
                  <a:t>, then </a:t>
                </a:r>
                <a:r>
                  <a:rPr lang="en-US" sz="3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func>
                          <m:funcPr>
                            <m:ctrlPr>
                              <a:rPr lang="en-US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000" dirty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CAD578-B89E-3548-B7AD-F8A0CB15E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03" y="1791223"/>
                <a:ext cx="9482202" cy="3765903"/>
              </a:xfrm>
              <a:prstGeom prst="rect">
                <a:avLst/>
              </a:prstGeom>
              <a:blipFill>
                <a:blip r:embed="rId4"/>
                <a:stretch>
                  <a:fillRect l="-1606" t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5BCFFB-837D-7F4B-BCA4-E6368B11D317}"/>
                  </a:ext>
                </a:extLst>
              </p:cNvPr>
              <p:cNvSpPr txBox="1"/>
              <p:nvPr/>
            </p:nvSpPr>
            <p:spPr>
              <a:xfrm>
                <a:off x="907614" y="5557126"/>
                <a:ext cx="10376768" cy="1111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/>
                  <a:t>Note:</a:t>
                </a:r>
                <a:r>
                  <a:rPr lang="en-US" sz="26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rgbClr val="C00000"/>
                    </a:solidFill>
                  </a:rPr>
                  <a:t> </a:t>
                </a:r>
                <a:r>
                  <a:rPr lang="en-US" sz="2600" dirty="0"/>
                  <a:t>is 1-achievable from any source (so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func>
                          <m:funcPr>
                            <m:ctrl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den>
                    </m:f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in 1. is nearly tight).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5BCFFB-837D-7F4B-BCA4-E6368B11D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14" y="5557126"/>
                <a:ext cx="10376768" cy="1111523"/>
              </a:xfrm>
              <a:prstGeom prst="rect">
                <a:avLst/>
              </a:prstGeom>
              <a:blipFill>
                <a:blip r:embed="rId5"/>
                <a:stretch>
                  <a:fillRect l="-85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92A8F3-C5AD-7D4E-9085-6FCA8345C262}"/>
                  </a:ext>
                </a:extLst>
              </p:cNvPr>
              <p:cNvSpPr/>
              <p:nvPr/>
            </p:nvSpPr>
            <p:spPr>
              <a:xfrm>
                <a:off x="1252603" y="3204729"/>
                <a:ext cx="9617374" cy="2063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/>
                  <a:t>But,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1" i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1" dirty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3000" dirty="0"/>
                  <a:t>If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1" dirty="0"/>
                  <a:t> </a:t>
                </a:r>
                <a:r>
                  <a:rPr lang="en-US" sz="3000" dirty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/>
                  <a:t>-achievable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000" dirty="0"/>
                  <a:t>, then </a:t>
                </a:r>
                <a:r>
                  <a:rPr lang="en-US" sz="3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func>
                          <m:funcPr>
                            <m:ctrlPr>
                              <a:rPr lang="en-US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000" dirty="0">
                    <a:solidFill>
                      <a:srgbClr val="C00000"/>
                    </a:solidFill>
                  </a:rPr>
                  <a:t> </a:t>
                </a:r>
                <a:r>
                  <a:rPr lang="en-US" sz="3000" dirty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3000" dirty="0"/>
                  <a:t> If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1" dirty="0"/>
                  <a:t> </a:t>
                </a:r>
                <a:r>
                  <a:rPr lang="en-US" sz="3000" dirty="0"/>
                  <a:t>is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000" dirty="0"/>
                  <a:t>-achievable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000" dirty="0"/>
                  <a:t>, then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func>
                          <m:funcPr>
                            <m:ctrlPr>
                              <a:rPr lang="en-US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000" dirty="0">
                    <a:solidFill>
                      <a:srgbClr val="C00000"/>
                    </a:solidFill>
                  </a:rPr>
                  <a:t> </a:t>
                </a:r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92A8F3-C5AD-7D4E-9085-6FCA8345C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03" y="3204729"/>
                <a:ext cx="9617374" cy="2063385"/>
              </a:xfrm>
              <a:prstGeom prst="rect">
                <a:avLst/>
              </a:prstGeom>
              <a:blipFill>
                <a:blip r:embed="rId6"/>
                <a:stretch>
                  <a:fillRect l="-1583" t="-3681" b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1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1758</Words>
  <Application>Microsoft Macintosh PowerPoint</Application>
  <PresentationFormat>Widescreen</PresentationFormat>
  <Paragraphs>186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Round Complexity of Common Randomness Generation: The Amortized Setting</vt:lpstr>
      <vt:lpstr>Common Randomness Generation (CRG)</vt:lpstr>
      <vt:lpstr>Motivation for CRG</vt:lpstr>
      <vt:lpstr>Round separations in CRG</vt:lpstr>
      <vt:lpstr>Amortized setting of CRG</vt:lpstr>
      <vt:lpstr>Representative shape of r-achievable region for some μ</vt:lpstr>
      <vt:lpstr>Our question: exists μ so that increasing r increases size of achievable region?</vt:lpstr>
      <vt:lpstr>Prior work: rounds-communication tradeoffs</vt:lpstr>
      <vt:lpstr>Our theorem: exponential rounds-communication tradeoffs for all r</vt:lpstr>
      <vt:lpstr>Our results visualized</vt:lpstr>
      <vt:lpstr>Our results visualized</vt:lpstr>
      <vt:lpstr>Proof idea of main theorem</vt:lpstr>
      <vt:lpstr>Quick detour: amortized vs. non-amortized CRG</vt:lpstr>
      <vt:lpstr>Lower bound proof: amortized vs non-amortized</vt:lpstr>
      <vt:lpstr>Conclusion / Open Problem</vt:lpstr>
      <vt:lpstr>PowerPoint Presentation</vt:lpstr>
      <vt:lpstr>What is the source μ_(r,L)in main theorem? </vt:lpstr>
      <vt:lpstr>Quick detour: amortized vs non-amortized CRG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 Complexity of Common Randomness Generation: The Amortized Setting</dc:title>
  <dc:creator>Noah Golowich</dc:creator>
  <cp:lastModifiedBy>Noah Golowich</cp:lastModifiedBy>
  <cp:revision>170</cp:revision>
  <cp:lastPrinted>2020-01-05T07:25:06Z</cp:lastPrinted>
  <dcterms:created xsi:type="dcterms:W3CDTF">2020-01-03T23:45:07Z</dcterms:created>
  <dcterms:modified xsi:type="dcterms:W3CDTF">2020-01-06T18:33:36Z</dcterms:modified>
</cp:coreProperties>
</file>